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2"/>
  </p:notesMasterIdLst>
  <p:handoutMasterIdLst>
    <p:handoutMasterId r:id="rId73"/>
  </p:handoutMasterIdLst>
  <p:sldIdLst>
    <p:sldId id="256" r:id="rId2"/>
    <p:sldId id="333" r:id="rId3"/>
    <p:sldId id="278" r:id="rId4"/>
    <p:sldId id="455" r:id="rId5"/>
    <p:sldId id="426" r:id="rId6"/>
    <p:sldId id="353" r:id="rId7"/>
    <p:sldId id="423" r:id="rId8"/>
    <p:sldId id="354" r:id="rId9"/>
    <p:sldId id="428" r:id="rId10"/>
    <p:sldId id="347" r:id="rId11"/>
    <p:sldId id="355" r:id="rId12"/>
    <p:sldId id="261" r:id="rId13"/>
    <p:sldId id="356" r:id="rId14"/>
    <p:sldId id="441" r:id="rId15"/>
    <p:sldId id="446" r:id="rId16"/>
    <p:sldId id="445" r:id="rId17"/>
    <p:sldId id="362" r:id="rId18"/>
    <p:sldId id="363" r:id="rId19"/>
    <p:sldId id="365" r:id="rId20"/>
    <p:sldId id="452" r:id="rId21"/>
    <p:sldId id="371" r:id="rId22"/>
    <p:sldId id="367" r:id="rId23"/>
    <p:sldId id="294" r:id="rId24"/>
    <p:sldId id="295" r:id="rId25"/>
    <p:sldId id="370" r:id="rId26"/>
    <p:sldId id="297" r:id="rId27"/>
    <p:sldId id="298" r:id="rId28"/>
    <p:sldId id="442" r:id="rId29"/>
    <p:sldId id="448" r:id="rId30"/>
    <p:sldId id="447" r:id="rId31"/>
    <p:sldId id="372" r:id="rId32"/>
    <p:sldId id="434" r:id="rId33"/>
    <p:sldId id="374" r:id="rId34"/>
    <p:sldId id="376" r:id="rId35"/>
    <p:sldId id="305" r:id="rId36"/>
    <p:sldId id="435" r:id="rId37"/>
    <p:sldId id="378" r:id="rId38"/>
    <p:sldId id="379" r:id="rId39"/>
    <p:sldId id="380" r:id="rId40"/>
    <p:sldId id="387" r:id="rId41"/>
    <p:sldId id="389" r:id="rId42"/>
    <p:sldId id="390" r:id="rId43"/>
    <p:sldId id="391" r:id="rId44"/>
    <p:sldId id="388" r:id="rId45"/>
    <p:sldId id="443" r:id="rId46"/>
    <p:sldId id="450" r:id="rId47"/>
    <p:sldId id="393" r:id="rId48"/>
    <p:sldId id="400" r:id="rId49"/>
    <p:sldId id="436" r:id="rId50"/>
    <p:sldId id="402" r:id="rId51"/>
    <p:sldId id="403" r:id="rId52"/>
    <p:sldId id="396" r:id="rId53"/>
    <p:sldId id="437" r:id="rId54"/>
    <p:sldId id="407" r:id="rId55"/>
    <p:sldId id="405" r:id="rId56"/>
    <p:sldId id="453" r:id="rId57"/>
    <p:sldId id="406" r:id="rId58"/>
    <p:sldId id="408" r:id="rId59"/>
    <p:sldId id="413" r:id="rId60"/>
    <p:sldId id="414" r:id="rId61"/>
    <p:sldId id="444" r:id="rId62"/>
    <p:sldId id="451" r:id="rId63"/>
    <p:sldId id="416" r:id="rId64"/>
    <p:sldId id="304" r:id="rId65"/>
    <p:sldId id="438" r:id="rId66"/>
    <p:sldId id="418" r:id="rId67"/>
    <p:sldId id="420" r:id="rId68"/>
    <p:sldId id="432" r:id="rId69"/>
    <p:sldId id="431" r:id="rId70"/>
    <p:sldId id="293" r:id="rId71"/>
  </p:sldIdLst>
  <p:sldSz cx="9144000" cy="5143500" type="screen16x9"/>
  <p:notesSz cx="6858000" cy="9144000"/>
  <p:embeddedFontLst>
    <p:embeddedFont>
      <p:font typeface="Source Sans Pro" panose="020B0503030403020204" pitchFamily="34" charset="0"/>
      <p:regular r:id="rId74"/>
      <p:bold r:id="rId75"/>
      <p:italic r:id="rId76"/>
      <p:boldItalic r:id="rId77"/>
    </p:embeddedFont>
    <p:embeddedFont>
      <p:font typeface="Source Sans Pro Light" panose="020F0302020204030204" pitchFamily="34" charset="0"/>
      <p:regular r:id="rId78"/>
      <p:italic r:id="rId79"/>
    </p:embeddedFont>
    <p:embeddedFont>
      <p:font typeface="Source Sans Pro SemiBold" panose="020F0502020204030204" pitchFamily="34" charset="0"/>
      <p:regular r:id="rId80"/>
      <p:bold r:id="rId81"/>
      <p:italic r:id="rId82"/>
      <p:boldItalic r:id="rId83"/>
    </p:embeddedFont>
    <p:embeddedFont>
      <p:font typeface="Source Serif Pro Semibold" panose="020F050202020403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08" userDrawn="1">
          <p15:clr>
            <a:srgbClr val="A4A3A4"/>
          </p15:clr>
        </p15:guide>
        <p15:guide id="2" orient="horz" pos="1044" userDrawn="1">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5"/>
    <p:restoredTop sz="76266"/>
  </p:normalViewPr>
  <p:slideViewPr>
    <p:cSldViewPr snapToGrid="0" snapToObjects="1">
      <p:cViewPr varScale="1">
        <p:scale>
          <a:sx n="103" d="100"/>
          <a:sy n="103" d="100"/>
        </p:scale>
        <p:origin x="1656" y="168"/>
      </p:cViewPr>
      <p:guideLst>
        <p:guide orient="horz" pos="708"/>
        <p:guide orient="horz" pos="1044"/>
        <p:guide pos="2880"/>
      </p:guideLst>
    </p:cSldViewPr>
  </p:slideViewPr>
  <p:notesTextViewPr>
    <p:cViewPr>
      <p:scale>
        <a:sx n="90" d="100"/>
        <a:sy n="90" d="100"/>
      </p:scale>
      <p:origin x="0" y="0"/>
    </p:cViewPr>
  </p:notesText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1516F1-F2B6-F341-8B4B-CED2FBF076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BD1B4E-9153-E144-9723-5C890CACE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83556-B841-D04A-AA02-DE27A8AA066A}" type="datetimeFigureOut">
              <a:rPr lang="en-US" smtClean="0"/>
              <a:t>2/17/22</a:t>
            </a:fld>
            <a:endParaRPr lang="en-US"/>
          </a:p>
        </p:txBody>
      </p:sp>
      <p:sp>
        <p:nvSpPr>
          <p:cNvPr id="4" name="Footer Placeholder 3">
            <a:extLst>
              <a:ext uri="{FF2B5EF4-FFF2-40B4-BE49-F238E27FC236}">
                <a16:creationId xmlns:a16="http://schemas.microsoft.com/office/drawing/2014/main" id="{778C4AC9-49E0-7D46-90D6-5BA3867E28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9E3651-72A6-9D44-BC1F-C6BEF15EF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3F381F-8B2F-0D44-B112-AD1BCCE26706}" type="slidenum">
              <a:rPr lang="en-US" smtClean="0"/>
              <a:t>‹#›</a:t>
            </a:fld>
            <a:endParaRPr lang="en-US"/>
          </a:p>
        </p:txBody>
      </p:sp>
    </p:spTree>
    <p:extLst>
      <p:ext uri="{BB962C8B-B14F-4D97-AF65-F5344CB8AC3E}">
        <p14:creationId xmlns:p14="http://schemas.microsoft.com/office/powerpoint/2010/main" val="24291007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bfe6b9cf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fbfe6b9cf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sz="1000" dirty="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Here, you can talk about the different kinds of users that businesses will need on the platform:</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Employees</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Customers</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Business Partners	</a:t>
            </a:r>
          </a:p>
          <a:p>
            <a:pPr marL="628650" lvl="1"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Contractors</a:t>
            </a:r>
          </a:p>
          <a:p>
            <a:pPr marL="628650" lvl="1" indent="-171450" algn="l" rtl="0">
              <a:spcBef>
                <a:spcPts val="0"/>
              </a:spcBef>
              <a:spcAft>
                <a:spcPts val="0"/>
              </a:spcAft>
            </a:pPr>
            <a:endParaRPr lang="en-US" sz="1000" b="0"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00" b="1" dirty="0">
                <a:solidFill>
                  <a:srgbClr val="0B5FFF"/>
                </a:solidFill>
                <a:latin typeface="Source Sans Pro"/>
                <a:ea typeface="Source Sans Pro"/>
                <a:cs typeface="Source Sans Pro"/>
                <a:sym typeface="Source Sans Pro"/>
              </a:rPr>
              <a:t>Use Case: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dirty="0">
                <a:solidFill>
                  <a:srgbClr val="0B5FFF"/>
                </a:solidFill>
                <a:latin typeface="Source Sans Pro"/>
                <a:ea typeface="Source Sans Pro"/>
                <a:cs typeface="Source Sans Pro"/>
                <a:sym typeface="Source Sans Pro"/>
              </a:rPr>
              <a:t>The Mondego Group has an LDAP server currently storing existing Users, including its employees and some existing customers. This data can be imported to the Liferay instance as well as exported from Liferay to an LDAP server as needed. Additionally, because Mondego needs to register and authenticate new customer accounts, it can set up Single-sign on or other authentication option. For certain parts of the Mondego company, it may be preferable to use Multifactor Authentication; this will be discussed in a separate module.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r>
              <a:rPr lang="en-US" sz="1000" b="0" dirty="0">
                <a:solidFill>
                  <a:srgbClr val="0B5FFF"/>
                </a:solidFill>
                <a:latin typeface="Source Sans Pro"/>
                <a:ea typeface="Source Sans Pro"/>
                <a:cs typeface="Source Sans Pro"/>
                <a:sym typeface="Source Sans Pro"/>
              </a:rPr>
              <a:t>You can also discuss different kinds of data included with Users in an authentication server. If you have experience with User management, this is a great place to give an example story.</a:t>
            </a:r>
          </a:p>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7780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Some highlights to keep in mind when it comes to LDAP Mapping include the option to:</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Enable Import from LDAP</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Import or Autogenerate Password</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Import individual Users or Groups</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Create a Role per Group on Import</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Enable Export from Liferay to the authentication system</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Enable Group Export from Liferay to the authentication system</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Use LDAP Password Policy in Liferay</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22415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To configure the authentication settings, go to </a:t>
            </a:r>
            <a:r>
              <a:rPr lang="en-US" sz="1000" i="1" dirty="0">
                <a:solidFill>
                  <a:srgbClr val="0B5FFF"/>
                </a:solidFill>
                <a:latin typeface="Source Sans Pro"/>
                <a:ea typeface="Source Sans Pro"/>
                <a:cs typeface="Source Sans Pro"/>
                <a:sym typeface="Source Sans Pro"/>
              </a:rPr>
              <a:t>Control Panel → Configuration</a:t>
            </a:r>
            <a:r>
              <a:rPr lang="en-US" sz="1000" i="0" dirty="0">
                <a:solidFill>
                  <a:srgbClr val="0B5FFF"/>
                </a:solidFill>
                <a:latin typeface="Source Sans Pro"/>
                <a:ea typeface="Source Sans Pro"/>
                <a:cs typeface="Source Sans Pro"/>
                <a:sym typeface="Source Sans Pro"/>
              </a:rPr>
              <a:t> </a:t>
            </a:r>
            <a:r>
              <a:rPr lang="en-US" sz="1000" i="1" dirty="0">
                <a:solidFill>
                  <a:srgbClr val="0B5FFF"/>
                </a:solidFill>
                <a:latin typeface="Source Sans Pro"/>
                <a:ea typeface="Source Sans Pro"/>
                <a:cs typeface="Source Sans Pro"/>
                <a:sym typeface="Source Sans Pro"/>
              </a:rPr>
              <a:t>→ Instance Settings → User Authentication</a:t>
            </a:r>
            <a:r>
              <a:rPr lang="en-US" sz="1000" i="0" dirty="0">
                <a:solidFill>
                  <a:srgbClr val="0B5FFF"/>
                </a:solidFill>
                <a:latin typeface="Source Sans Pro"/>
                <a:ea typeface="Source Sans Pro"/>
                <a:cs typeface="Source Sans Pro"/>
                <a:sym typeface="Source Sans Pro"/>
              </a:rPr>
              <a:t>. Under General, you can find settings to configure:</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How users authenticate </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How to manage user passwords</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Who can create accounts </a:t>
            </a:r>
          </a:p>
          <a:p>
            <a:pPr marL="628650" lvl="1"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How accounts are verified</a:t>
            </a:r>
          </a:p>
          <a:p>
            <a:pPr marL="0" lvl="0" indent="0" algn="l" rtl="0">
              <a:spcBef>
                <a:spcPts val="800"/>
              </a:spcBef>
              <a:spcAft>
                <a:spcPts val="1500"/>
              </a:spcAft>
              <a:buNone/>
            </a:pPr>
            <a:r>
              <a:rPr lang="en-US" sz="1000" i="1" dirty="0">
                <a:solidFill>
                  <a:srgbClr val="0B5FFF"/>
                </a:solidFill>
                <a:latin typeface="Source Sans Pro"/>
                <a:ea typeface="Source Sans Pro"/>
                <a:cs typeface="Source Sans Pro"/>
                <a:sym typeface="Source Sans Pro"/>
              </a:rPr>
              <a:t>Note: In order to complete exercises, you will need to deselect “Require strangers to verify their email addresses” since we will not have a mail server set up.</a:t>
            </a:r>
          </a:p>
          <a:p>
            <a:pPr marL="0" lvl="0" indent="0" algn="l" rtl="0">
              <a:spcBef>
                <a:spcPts val="800"/>
              </a:spcBef>
              <a:spcAft>
                <a:spcPts val="1500"/>
              </a:spcAft>
              <a:buNone/>
            </a:pPr>
            <a:endParaRPr lang="en-US" sz="1000" i="1"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Depending on the Site, Mondego may disallow strangers to create accounts. For instance, where an internal company Site requires that a User have a company email address, a public facing Site may allow anyone to sign up for an account.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Notes: </a:t>
            </a:r>
            <a:endParaRPr lang="en-US" sz="1000" b="0" dirty="0">
              <a:solidFill>
                <a:srgbClr val="0B5FFF"/>
              </a:solidFill>
              <a:latin typeface="Source Sans Pro"/>
              <a:ea typeface="Source Sans Pro"/>
              <a:cs typeface="Source Sans Pro"/>
              <a:sym typeface="Source Sans Pro"/>
            </a:endParaRP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OAuth 2.0 authorizes users to access certain data by enabling an application to access another application’s data without revealing a user’s credentials. For example, when someone signs into a website using Facebook, Google, or another account.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In Liferay, Single Sing-On must be enabled before it can be used. There are several SSO methods that can be configured for authenticating users or applications, including Token-Based SSO, SAML, and </a:t>
            </a:r>
            <a:r>
              <a:rPr lang="en-US" sz="1000" b="0" dirty="0" err="1">
                <a:solidFill>
                  <a:srgbClr val="0B5FFF"/>
                </a:solidFill>
                <a:latin typeface="Source Sans Pro"/>
                <a:ea typeface="Source Sans Pro"/>
                <a:cs typeface="Source Sans Pro"/>
                <a:sym typeface="Source Sans Pro"/>
              </a:rPr>
              <a:t>OpenSSO</a:t>
            </a:r>
            <a:r>
              <a:rPr lang="en-US" sz="1000" b="0" dirty="0">
                <a:solidFill>
                  <a:srgbClr val="0B5FFF"/>
                </a:solidFill>
                <a:latin typeface="Source Sans Pro"/>
                <a:ea typeface="Source Sans Pro"/>
                <a:cs typeface="Source Sans Pro"/>
                <a:sym typeface="Source Sans Pro"/>
              </a:rPr>
              <a:t>. </a:t>
            </a: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Multi-factor Authentication requires that users prove their identity in multiple ways (or factors), which may be a priority when it comes to sensitive information or content on a Site. </a:t>
            </a:r>
          </a:p>
          <a:p>
            <a:pPr marL="171450" lvl="0" indent="-171450" algn="l" rtl="0">
              <a:spcBef>
                <a:spcPts val="0"/>
              </a:spcBef>
              <a:spcAft>
                <a:spcPts val="0"/>
              </a:spcAft>
            </a:pPr>
            <a:r>
              <a:rPr lang="en-US" sz="1000" b="0" i="0" dirty="0">
                <a:solidFill>
                  <a:srgbClr val="0B5FFF"/>
                </a:solidFill>
                <a:latin typeface="Source Sans Pro"/>
                <a:ea typeface="Source Sans Pro"/>
                <a:cs typeface="Source Sans Pro"/>
                <a:sym typeface="Source Sans Pro"/>
              </a:rPr>
              <a:t>Liferay DXP takes a “secure by default” philosophy. Take caution when modifying security-specific defaults to avoid misconfiguration or an insecure deployment. For more information on User authentication, security, etc., see the “Secure Your Liferay DXP Platform” module or Securing Liferay documentation. </a:t>
            </a:r>
          </a:p>
          <a:p>
            <a:pPr marL="0" lvl="0" indent="0" algn="l" rtl="0">
              <a:spcBef>
                <a:spcPts val="0"/>
              </a:spcBef>
              <a:spcAft>
                <a:spcPts val="0"/>
              </a:spcAft>
              <a:buNone/>
            </a:pPr>
            <a:endParaRPr lang="en-US" sz="1000" b="1"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Use Case: </a:t>
            </a:r>
            <a:endParaRPr lang="en-US" sz="1000" b="0" dirty="0">
              <a:solidFill>
                <a:srgbClr val="0B5FFF"/>
              </a:solidFill>
              <a:latin typeface="Source Sans Pro"/>
              <a:ea typeface="Source Sans Pro"/>
              <a:cs typeface="Source Sans Pro"/>
              <a:sym typeface="Source Sans Pro"/>
            </a:endParaRPr>
          </a:p>
          <a:p>
            <a:pPr marL="171450" lvl="0" indent="-171450" algn="l" rtl="0">
              <a:spcBef>
                <a:spcPts val="0"/>
              </a:spcBef>
              <a:spcAft>
                <a:spcPts val="0"/>
              </a:spcAft>
            </a:pPr>
            <a:r>
              <a:rPr lang="en-US" sz="1000" b="0" dirty="0">
                <a:solidFill>
                  <a:srgbClr val="0B5FFF"/>
                </a:solidFill>
                <a:latin typeface="Source Sans Pro"/>
                <a:ea typeface="Source Sans Pro"/>
                <a:cs typeface="Source Sans Pro"/>
                <a:sym typeface="Source Sans Pro"/>
              </a:rPr>
              <a:t>Mondego may opt to use a different kind of authentication depending on the particular needs of its Sites. For any of its sites that handle sensitive information, such as its banking site, Mondego might opt for a more rigorous authentication form, such as multifactor authentication.</a:t>
            </a:r>
          </a:p>
          <a:p>
            <a:pPr marL="0" lvl="0" indent="0" algn="l" rtl="0">
              <a:spcBef>
                <a:spcPts val="0"/>
              </a:spcBef>
              <a:spcAft>
                <a:spcPts val="0"/>
              </a:spcAft>
              <a:buNone/>
            </a:pPr>
            <a:endParaRPr lang="en-US"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72024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6120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242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8802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1831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4021423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59277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941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2411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10413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330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99767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key point is that Organizations are purely about organizing Users in a hierarchy. This is a distinct concept from Sites and Site hierarchies (which will be discussed more in another module) where pages and content are managed.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Users can be in multiple Organizations as needed.</a:t>
            </a:r>
          </a:p>
          <a:p>
            <a:pPr marL="0" lvl="0" indent="0" algn="l" rtl="0">
              <a:spcBef>
                <a:spcPts val="800"/>
              </a:spcBef>
              <a:spcAft>
                <a:spcPts val="1500"/>
              </a:spcAft>
              <a:buNone/>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For the Mondego Group, Organizations can be used to organize its subsidiaries, branches, departments, and even customers. For instance, the subsidiary, Mondego Investments, can organize its departments and regional offices hierarchically using the Organizations feature. </a:t>
            </a:r>
            <a:endParaRPr sz="1000" b="1"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423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Organization Sites are not required for an Organization to exist in Liferay DXP. Depending on the nature of the Organization, some may not need a distinct Organization Site. </a:t>
            </a:r>
          </a:p>
          <a:p>
            <a:pPr marL="171450" lvl="0"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Because each subsidiary within the Mondego Group has its own internal structure and departments, creating Organization Sites allows the subsidiaries to organize content specific to each Organization and Sub-Organization. Mondego Investments, for example, can create distinct Sites for each department or team. </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12088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User Groups are created for a specific purpose and are not bound by the hierarchy of Organizations. A few common use cases for User Groups include:</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Managing Site membership by assigning membership to an entire User Group</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Managing the personal pages of Users in the group</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Collecting permissions and assigning Roles to an entire group rather than individuals</a:t>
            </a:r>
          </a:p>
          <a:p>
            <a:pPr marL="171450" lvl="0"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Since User Groups are not bound to the hierarchical structure, they can be useful for creating groups of users who are responsible for a specific purpose, regardless of their location within the hierarchy. For instance, Mondego Banks offers various reward levels for credit cards and needs to group Users together by those rewards . Once formed, the User Groups can be given membership, page access, or resource permissions regardless of the department, position, or status of the User in the larger organization hierarchy. </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14587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Font typeface="Arial"/>
              <a:buNone/>
              <a:tabLst/>
              <a:defRPr/>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dirty="0"/>
              <a:t>Unlike Organization Sites which can be created in conjunction with the Organization, User Group Sites don’t appear as a separate Site that Users access but rather as Pages on individual Users’ Dashboards. </a:t>
            </a:r>
          </a:p>
          <a:p>
            <a:pPr marL="628650" lvl="1" indent="-171450" algn="l" rtl="0">
              <a:spcBef>
                <a:spcPts val="800"/>
              </a:spcBef>
              <a:spcAft>
                <a:spcPts val="1500"/>
              </a:spcAft>
            </a:pPr>
            <a:r>
              <a:rPr lang="en-US" sz="1000" dirty="0"/>
              <a:t>These pages are dynamic and show with any other pages a User has on their personal Site. </a:t>
            </a:r>
          </a:p>
          <a:p>
            <a:pPr marL="628650" lvl="1" indent="-171450" algn="l" rtl="0">
              <a:spcBef>
                <a:spcPts val="800"/>
              </a:spcBef>
              <a:spcAft>
                <a:spcPts val="1500"/>
              </a:spcAft>
            </a:pPr>
            <a:r>
              <a:rPr lang="en-US" sz="1000" dirty="0"/>
              <a:t>Users cannot modify Pages inherited from the User Group.</a:t>
            </a:r>
          </a:p>
          <a:p>
            <a:pPr marL="0" lvl="0" indent="0" algn="l" rtl="0">
              <a:spcBef>
                <a:spcPts val="800"/>
              </a:spcBef>
              <a:spcAft>
                <a:spcPts val="1500"/>
              </a:spcAft>
              <a:buNone/>
            </a:pPr>
            <a:endParaRPr lang="en-US" sz="1000" b="1" dirty="0"/>
          </a:p>
          <a:p>
            <a:pPr marL="0" lvl="0" indent="0" algn="l" rtl="0">
              <a:spcBef>
                <a:spcPts val="800"/>
              </a:spcBef>
              <a:spcAft>
                <a:spcPts val="1500"/>
              </a:spcAft>
              <a:buNone/>
            </a:pPr>
            <a:r>
              <a:rPr lang="en-US" sz="1000" b="1" dirty="0"/>
              <a:t>Use Case</a:t>
            </a:r>
            <a:r>
              <a:rPr lang="en-US" sz="1000" dirty="0"/>
              <a:t>: </a:t>
            </a:r>
          </a:p>
          <a:p>
            <a:pPr marL="171450" lvl="0" indent="-171450" algn="l" rtl="0">
              <a:spcBef>
                <a:spcPts val="800"/>
              </a:spcBef>
              <a:spcAft>
                <a:spcPts val="1500"/>
              </a:spcAft>
            </a:pPr>
            <a:r>
              <a:rPr lang="en-US" sz="1000" dirty="0"/>
              <a:t>For Mondego, a User Group Site could be created for different credit card tiers and levels. For example, a Silver credit card holder assigned to that User Group will have pages relevant to that Site show up on their personal Site/User Dashboard. </a:t>
            </a:r>
          </a:p>
          <a:p>
            <a:pPr marL="0" lvl="0" indent="0" algn="l" rtl="0">
              <a:spcBef>
                <a:spcPts val="800"/>
              </a:spcBef>
              <a:spcAft>
                <a:spcPts val="1500"/>
              </a:spcAft>
              <a:buNone/>
            </a:pPr>
            <a:endParaRPr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84799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384941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7603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i="0" dirty="0"/>
          </a:p>
        </p:txBody>
      </p:sp>
    </p:spTree>
    <p:extLst>
      <p:ext uri="{BB962C8B-B14F-4D97-AF65-F5344CB8AC3E}">
        <p14:creationId xmlns:p14="http://schemas.microsoft.com/office/powerpoint/2010/main" val="411675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10217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60058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3726418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3181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68711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70716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1704733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02738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85077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8247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i="0" dirty="0"/>
          </a:p>
        </p:txBody>
      </p:sp>
    </p:spTree>
    <p:extLst>
      <p:ext uri="{BB962C8B-B14F-4D97-AF65-F5344CB8AC3E}">
        <p14:creationId xmlns:p14="http://schemas.microsoft.com/office/powerpoint/2010/main" val="971199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As you may recall, the Administrator account is created by default in any new installation of Liferay DXP. The Administrator has full permissions to modify every facet of the instance.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As the default Administrator, you can create a new admin account by either creating a new User or assigning an existing User to the Administrator Role under Regular Roles (more on Regular Roles to come). </a:t>
            </a:r>
          </a:p>
          <a:p>
            <a:pPr marL="171450" lvl="0"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Mondego’s main platform Administrator will need to create or assign additional Administrators once the instance is up and running to distribute the workload. Since different Sites and Organizations may have different workplans, an Admin for each level is essential. </a:t>
            </a:r>
            <a:endParaRPr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15868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Permissions can also be scoped: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Application Scoped Permissions are permissions granted on each widget or administrative application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Asset Scoped Permissions are permissions for individual assets, for instance a blog post or document folder.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Permissions are important for ensuring that Users on the Mondego platform can access everything they need without unwittingly changing something. Mondego Customers, for instance, need to be able to manage their account information but they should not be able to change anything on the main Site.  </a:t>
            </a:r>
          </a:p>
        </p:txBody>
      </p:sp>
    </p:spTree>
    <p:extLst>
      <p:ext uri="{BB962C8B-B14F-4D97-AF65-F5344CB8AC3E}">
        <p14:creationId xmlns:p14="http://schemas.microsoft.com/office/powerpoint/2010/main" val="914819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Regular Roles</a:t>
            </a:r>
            <a:r>
              <a:rPr lang="en-US" sz="1000" i="0" dirty="0">
                <a:solidFill>
                  <a:srgbClr val="0B5FFF"/>
                </a:solidFill>
                <a:latin typeface="Source Sans Pro"/>
                <a:ea typeface="Source Sans Pro"/>
                <a:cs typeface="Source Sans Pro"/>
                <a:sym typeface="Source Sans Pro"/>
              </a:rPr>
              <a:t>: The permissions for Regular Roles are defined for the platform as a whole. Assigning a Regular Role to a User means they'll have the permissions defined in that role across the entire platform.</a:t>
            </a:r>
          </a:p>
          <a:p>
            <a:pPr marL="171450" lvl="0"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Organization Roles</a:t>
            </a:r>
            <a:r>
              <a:rPr lang="en-US" sz="1000" i="0" dirty="0">
                <a:solidFill>
                  <a:srgbClr val="0B5FFF"/>
                </a:solidFill>
                <a:latin typeface="Source Sans Pro"/>
                <a:ea typeface="Source Sans Pro"/>
                <a:cs typeface="Source Sans Pro"/>
                <a:sym typeface="Source Sans Pro"/>
              </a:rPr>
              <a:t>: Organization Role permissions that are defined only apply to members of an organization. Assigning an Organization Role to a User means they'll have the permissions defined in that Role for their Organization, Sub-Organizations, and/or Organization Sites. </a:t>
            </a:r>
          </a:p>
          <a:p>
            <a:pPr marL="171450" lvl="0"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Site Roles</a:t>
            </a:r>
            <a:r>
              <a:rPr lang="en-US" sz="1000" i="0" dirty="0">
                <a:solidFill>
                  <a:srgbClr val="0B5FFF"/>
                </a:solidFill>
                <a:latin typeface="Source Sans Pro"/>
                <a:ea typeface="Source Sans Pro"/>
                <a:cs typeface="Source Sans Pro"/>
                <a:sym typeface="Source Sans Pro"/>
              </a:rPr>
              <a:t>: Permissions for the Site role apply to a specific Site. Assigning a Site Role to a User means they'll have the permissions defined in that Role for specific Sites.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One other Scope exists for Roles: the </a:t>
            </a:r>
            <a:r>
              <a:rPr lang="en-US" sz="1000" b="1" i="0" dirty="0">
                <a:solidFill>
                  <a:srgbClr val="0B5FFF"/>
                </a:solidFill>
                <a:latin typeface="Source Sans Pro"/>
                <a:ea typeface="Source Sans Pro"/>
                <a:cs typeface="Source Sans Pro"/>
                <a:sym typeface="Source Sans Pro"/>
              </a:rPr>
              <a:t>Asset Library Roles</a:t>
            </a:r>
            <a:r>
              <a:rPr lang="en-US" sz="1000" i="0" dirty="0">
                <a:solidFill>
                  <a:srgbClr val="0B5FFF"/>
                </a:solidFill>
                <a:latin typeface="Source Sans Pro"/>
                <a:ea typeface="Source Sans Pro"/>
                <a:cs typeface="Source Sans Pro"/>
                <a:sym typeface="Source Sans Pro"/>
              </a:rPr>
              <a:t>. By default, only Regular, Organization, and Site Roles appear. However, once an Asset Library is added to the instance, you will have the option to create Asset Library Roles.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In order to save time, Roles can be applied to several Users at a time rather than one at time. Roles can also be applied to Sites, Organizations, User Groups, and User Segments. </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Account Roles:</a:t>
            </a:r>
            <a:r>
              <a:rPr lang="en-US" sz="1000" b="0" i="0" dirty="0">
                <a:solidFill>
                  <a:srgbClr val="0B5FFF"/>
                </a:solidFill>
                <a:latin typeface="Source Sans Pro"/>
                <a:ea typeface="Source Sans Pro"/>
                <a:cs typeface="Source Sans Pro"/>
                <a:sym typeface="Source Sans Pro"/>
              </a:rPr>
              <a:t> these are roles assigned for account management</a:t>
            </a:r>
            <a:endParaRPr lang="en-US" sz="1000" b="1"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To effectively manage the platform, Sites, and Organizations, the Mondego Group can assign Roles to Users. To manage the entire platform, it establishes a group of Users assigned Regular Roles. For individual Sites, such as the Mondego Investments and Mondego Banking, a Site Administrator manages most the Site needs with the option to assign Site Roles to other Site Members. Additionally, the Marketing department uses Organization Roles to manage its members and Site content.</a:t>
            </a:r>
          </a:p>
        </p:txBody>
      </p:sp>
    </p:spTree>
    <p:extLst>
      <p:ext uri="{BB962C8B-B14F-4D97-AF65-F5344CB8AC3E}">
        <p14:creationId xmlns:p14="http://schemas.microsoft.com/office/powerpoint/2010/main" val="2551944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principle of least permissions is simply a secure principle of making sure people only have the permissions they need to do their job and nothing more, so it's a good principle to follow when creating custom Roles.</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800"/>
              </a:spcBef>
              <a:spcAft>
                <a:spcPts val="1500"/>
              </a:spcAft>
              <a:buClr>
                <a:srgbClr val="000000"/>
              </a:buClr>
              <a:buSzPts val="1100"/>
              <a:buFont typeface="Arial"/>
              <a:buNone/>
              <a:tabLst/>
              <a:defRPr/>
            </a:pPr>
            <a:r>
              <a:rPr lang="en-US" sz="1000" b="1" i="0" dirty="0">
                <a:solidFill>
                  <a:srgbClr val="0B5FFF"/>
                </a:solidFill>
                <a:latin typeface="Source Sans Pro"/>
                <a:ea typeface="Source Sans Pro"/>
                <a:cs typeface="Source Sans Pro"/>
                <a:sym typeface="Source Sans Pro"/>
              </a:rPr>
              <a:t>Use Case: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b="0" i="0" dirty="0">
                <a:solidFill>
                  <a:srgbClr val="0B5FFF"/>
                </a:solidFill>
                <a:latin typeface="Source Sans Pro"/>
                <a:ea typeface="Source Sans Pro"/>
                <a:cs typeface="Source Sans Pro"/>
                <a:sym typeface="Source Sans Pro"/>
              </a:rPr>
              <a:t>The Mondego Group needs several of its managers to be able to access multiple Sites on the Platform. Though at first glance it may be tempting to issue them Regular Roles, the principle of least permissions reminds us that the fewest number of permissions should be granted. In this case, assigning multiple Site Roles would allow the Users to manage their necessary Sites without granting them too much access. </a:t>
            </a:r>
            <a:endParaRPr lang="en-US" sz="1000" b="1"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75586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bfe6b9cf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bfe6b9cf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The details of Workflow will be covered in a separate Module, so a simple definition will suffice. In general, a Workflow is simply a process to review a resource, like making sure content is copy-edited before it's published. Users with a workflow-designated Role can:</a:t>
            </a:r>
          </a:p>
          <a:p>
            <a:pPr marL="685800" lvl="1" indent="-228600" algn="l" rtl="0">
              <a:spcBef>
                <a:spcPts val="800"/>
              </a:spcBef>
              <a:spcAft>
                <a:spcPts val="1500"/>
              </a:spcAft>
              <a:buFont typeface="+mj-lt"/>
              <a:buAutoNum type="arabicPeriod"/>
            </a:pPr>
            <a:r>
              <a:rPr lang="en-US" sz="1000" b="0" dirty="0">
                <a:solidFill>
                  <a:srgbClr val="0B5FFF"/>
                </a:solidFill>
                <a:latin typeface="Source Sans Pro"/>
                <a:ea typeface="Source Sans Pro"/>
                <a:cs typeface="Source Sans Pro"/>
                <a:sym typeface="Source Sans Pro"/>
              </a:rPr>
              <a:t>Receive notifications when a workflow process begins</a:t>
            </a:r>
          </a:p>
          <a:p>
            <a:pPr marL="685800" lvl="1" indent="-228600" algn="l" rtl="0">
              <a:spcBef>
                <a:spcPts val="800"/>
              </a:spcBef>
              <a:spcAft>
                <a:spcPts val="1500"/>
              </a:spcAft>
              <a:buFont typeface="+mj-lt"/>
              <a:buAutoNum type="arabicPeriod"/>
            </a:pPr>
            <a:r>
              <a:rPr lang="en-US" sz="1000" b="0" dirty="0">
                <a:solidFill>
                  <a:srgbClr val="0B5FFF"/>
                </a:solidFill>
                <a:latin typeface="Source Sans Pro"/>
                <a:ea typeface="Source Sans Pro"/>
                <a:cs typeface="Source Sans Pro"/>
                <a:sym typeface="Source Sans Pro"/>
              </a:rPr>
              <a:t>Assign a workflow task to themselves</a:t>
            </a:r>
          </a:p>
          <a:p>
            <a:pPr marL="685800" lvl="1" indent="-228600" algn="l" rtl="0">
              <a:spcBef>
                <a:spcPts val="800"/>
              </a:spcBef>
              <a:spcAft>
                <a:spcPts val="1500"/>
              </a:spcAft>
              <a:buFont typeface="+mj-lt"/>
              <a:buAutoNum type="arabicPeriod"/>
            </a:pPr>
            <a:r>
              <a:rPr lang="en-US" sz="1000" b="0" dirty="0">
                <a:solidFill>
                  <a:srgbClr val="0B5FFF"/>
                </a:solidFill>
                <a:latin typeface="Source Sans Pro"/>
                <a:ea typeface="Source Sans Pro"/>
                <a:cs typeface="Source Sans Pro"/>
                <a:sym typeface="Source Sans Pro"/>
              </a:rPr>
              <a:t>Provide feedback in the workflow processes (e.g., approving or rejecting)</a:t>
            </a:r>
          </a:p>
          <a:p>
            <a:pPr marL="685800" lvl="1" indent="-228600" algn="l" rtl="0">
              <a:spcBef>
                <a:spcPts val="800"/>
              </a:spcBef>
              <a:spcAft>
                <a:spcPts val="1500"/>
              </a:spcAft>
              <a:buFont typeface="+mj-lt"/>
              <a:buAutoNum type="arabicPeriod"/>
            </a:pPr>
            <a:endParaRPr lang="en-US" sz="1000" b="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For the Mondego Group, workflows are a vital part of daily operations. A review workflow could be as simple as sending a document from a creator to a reviewer before publication. In the case of Mondego, much of their content goes through a multistage process. Articles are drafted, sent to copy editors, revised, sent to the legal team for approval, and revised further before anything is published. </a:t>
            </a:r>
            <a:endParaRPr lang="en-US"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62925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778166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3990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55562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33001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763383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03175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858245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65888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652549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1614366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97227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652010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37584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64828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01962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800"/>
              </a:spcBef>
              <a:spcAft>
                <a:spcPts val="1500"/>
              </a:spcAft>
              <a:buClr>
                <a:srgbClr val="000000"/>
              </a:buClr>
              <a:buSzPts val="1100"/>
              <a:buFont typeface="Arial"/>
              <a:buNone/>
              <a:tabLst/>
              <a:defRPr/>
            </a:pPr>
            <a:r>
              <a:rPr lang="en-US" sz="1000" b="1" i="0" dirty="0">
                <a:solidFill>
                  <a:srgbClr val="0B5FFF"/>
                </a:solidFill>
                <a:latin typeface="Source Sans Pro"/>
                <a:ea typeface="Source Sans Pro"/>
                <a:cs typeface="Source Sans Pro"/>
                <a:sym typeface="Source Sans Pro"/>
              </a:rPr>
              <a:t>Notes: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r>
              <a:rPr lang="en-US" sz="1000" i="0" dirty="0">
                <a:solidFill>
                  <a:srgbClr val="0B5FFF"/>
                </a:solidFill>
                <a:latin typeface="Source Sans Pro"/>
                <a:ea typeface="Source Sans Pro"/>
                <a:cs typeface="Source Sans Pro"/>
                <a:sym typeface="Source Sans Pro"/>
              </a:rPr>
              <a:t>For Sites or Pages made from Templates and with Inherit Changes switched on, Permissions need to be managed from the Template. For example, widgets on a page created from a template will only show the Export/Import option unless Inherited Changes is switched off. </a:t>
            </a:r>
          </a:p>
          <a:p>
            <a:pPr marL="171450" marR="0" lvl="0" indent="-171450" algn="l" defTabSz="914400" rtl="0" eaLnBrk="1" fontAlgn="auto" latinLnBrk="0" hangingPunct="1">
              <a:lnSpc>
                <a:spcPct val="100000"/>
              </a:lnSpc>
              <a:spcBef>
                <a:spcPts val="800"/>
              </a:spcBef>
              <a:spcAft>
                <a:spcPts val="1500"/>
              </a:spcAft>
              <a:buClr>
                <a:srgbClr val="000000"/>
              </a:buClr>
              <a:buSzPts val="1100"/>
              <a:tabLst/>
              <a:defRPr/>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On the Mondego Investment Site, there are certain resources that are reserved for Site Members. The Site Administrator can remove permissions for Guest Users to view those resources, requiring Users to sign in to access them. </a:t>
            </a:r>
            <a:endParaRPr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57387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72305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Since Site Administrators can’t create Roles, Site Teams allow the Administrator to grant Users permissions on the Site regardless of the Users’ existing Roles.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Site Teams are created </a:t>
            </a:r>
            <a:r>
              <a:rPr lang="en-US" sz="1000" i="0">
                <a:solidFill>
                  <a:srgbClr val="0B5FFF"/>
                </a:solidFill>
                <a:latin typeface="Source Sans Pro"/>
                <a:ea typeface="Source Sans Pro"/>
                <a:cs typeface="Source Sans Pro"/>
                <a:sym typeface="Source Sans Pro"/>
              </a:rPr>
              <a:t>and manage </a:t>
            </a:r>
            <a:r>
              <a:rPr lang="en-US" sz="1000" i="0" dirty="0">
                <a:solidFill>
                  <a:srgbClr val="0B5FFF"/>
                </a:solidFill>
                <a:latin typeface="Source Sans Pro"/>
                <a:ea typeface="Source Sans Pro"/>
                <a:cs typeface="Source Sans Pro"/>
                <a:sym typeface="Source Sans Pro"/>
              </a:rPr>
              <a:t>from the </a:t>
            </a:r>
            <a:r>
              <a:rPr lang="en-US" sz="1000" i="1" dirty="0">
                <a:solidFill>
                  <a:srgbClr val="0B5FFF"/>
                </a:solidFill>
                <a:latin typeface="Source Sans Pro"/>
                <a:ea typeface="Source Sans Pro"/>
                <a:cs typeface="Source Sans Pro"/>
                <a:sym typeface="Source Sans Pro"/>
              </a:rPr>
              <a:t>Site Administration Panel </a:t>
            </a:r>
            <a:r>
              <a:rPr lang="en-US" sz="1000" i="1" dirty="0">
                <a:solidFill>
                  <a:srgbClr val="0B5FFF"/>
                </a:solidFill>
                <a:latin typeface="Source Sans Pro"/>
                <a:ea typeface="Source Sans Pro"/>
                <a:cs typeface="Source Sans Pro"/>
                <a:sym typeface="Wingdings" pitchFamily="2" charset="2"/>
              </a:rPr>
              <a:t> People  Teams.</a:t>
            </a:r>
          </a:p>
          <a:p>
            <a:pPr marL="171450" lvl="0" indent="-171450" algn="l" rtl="0">
              <a:spcBef>
                <a:spcPts val="800"/>
              </a:spcBef>
              <a:spcAft>
                <a:spcPts val="1500"/>
              </a:spcAft>
            </a:pPr>
            <a:endParaRPr lang="en-US" sz="1000" i="1" dirty="0">
              <a:solidFill>
                <a:srgbClr val="0B5FFF"/>
              </a:solidFill>
              <a:latin typeface="Source Sans Pro"/>
              <a:ea typeface="Source Sans Pro"/>
              <a:cs typeface="Source Sans Pro"/>
              <a:sym typeface="Wingdings" pitchFamily="2" charset="2"/>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Wingdings" pitchFamily="2" charset="2"/>
              </a:rPr>
              <a:t>Use Case</a:t>
            </a:r>
            <a:r>
              <a:rPr lang="en-US" sz="1000" i="0" dirty="0">
                <a:solidFill>
                  <a:srgbClr val="0B5FFF"/>
                </a:solidFill>
                <a:latin typeface="Source Sans Pro"/>
                <a:ea typeface="Source Sans Pro"/>
                <a:cs typeface="Source Sans Pro"/>
                <a:sym typeface="Wingdings" pitchFamily="2" charset="2"/>
              </a:rPr>
              <a:t>: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Wingdings" pitchFamily="2" charset="2"/>
              </a:rPr>
              <a:t>For the Mondego Group, Site Teams could be utilized for editing and managing the various blog posts and articles published on a specific regional Site. Since the publications are infrequent, creating an ad hoc group using Site Teams rather than creating a distinct Site Role adheres to the rule of least possible permissions and allows the Site Admin to make changes to Team membership without needing more permissions. </a:t>
            </a:r>
          </a:p>
        </p:txBody>
      </p:sp>
    </p:spTree>
    <p:extLst>
      <p:ext uri="{BB962C8B-B14F-4D97-AF65-F5344CB8AC3E}">
        <p14:creationId xmlns:p14="http://schemas.microsoft.com/office/powerpoint/2010/main" val="2155673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24926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06536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00547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39004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26180297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59252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479957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1261251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315994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a:t>
            </a:r>
            <a:r>
              <a:rPr lang="en-US" sz="1000" b="0" dirty="0">
                <a:solidFill>
                  <a:srgbClr val="0B5FFF"/>
                </a:solidFill>
                <a:latin typeface="Source Sans Pro"/>
                <a:ea typeface="Source Sans Pro"/>
                <a:cs typeface="Source Sans Pro"/>
                <a:sym typeface="Source Sans Pro"/>
              </a:rPr>
              <a:t> Currently </a:t>
            </a:r>
            <a:r>
              <a:rPr lang="en-US" sz="1000" b="0" dirty="0" err="1">
                <a:solidFill>
                  <a:srgbClr val="0B5FFF"/>
                </a:solidFill>
                <a:latin typeface="Source Sans Pro"/>
                <a:ea typeface="Source Sans Pro"/>
                <a:cs typeface="Source Sans Pro"/>
                <a:sym typeface="Source Sans Pro"/>
              </a:rPr>
              <a:t>learn.liferay.com</a:t>
            </a:r>
            <a:r>
              <a:rPr lang="en-US" sz="1000" b="0" dirty="0">
                <a:solidFill>
                  <a:srgbClr val="0B5FFF"/>
                </a:solidFill>
                <a:latin typeface="Source Sans Pro"/>
                <a:ea typeface="Source Sans Pro"/>
                <a:cs typeface="Source Sans Pro"/>
                <a:sym typeface="Source Sans Pro"/>
              </a:rPr>
              <a:t> contains documentation resources for DXP 7.3, DXP Cloud, Liferay Commerce, and Analytics Cloud. If additional information is needed, especially on earlier versions of DXP and Liferay Portal, check </a:t>
            </a:r>
            <a:r>
              <a:rPr lang="en-US" sz="1000" b="0" dirty="0" err="1">
                <a:solidFill>
                  <a:srgbClr val="0B5FFF"/>
                </a:solidFill>
                <a:latin typeface="Source Sans Pro"/>
                <a:ea typeface="Source Sans Pro"/>
                <a:cs typeface="Source Sans Pro"/>
                <a:sym typeface="Source Sans Pro"/>
              </a:rPr>
              <a:t>help.liferay.com</a:t>
            </a:r>
            <a:r>
              <a:rPr lang="en-US" sz="1000" b="0" dirty="0">
                <a:solidFill>
                  <a:srgbClr val="0B5FFF"/>
                </a:solidFill>
                <a:latin typeface="Source Sans Pro"/>
                <a:ea typeface="Source Sans Pro"/>
                <a:cs typeface="Source Sans Pro"/>
                <a:sym typeface="Source Sans Pro"/>
              </a:rPr>
              <a:t> for the appropriate documentation.</a:t>
            </a:r>
          </a:p>
        </p:txBody>
      </p:sp>
    </p:spTree>
    <p:extLst>
      <p:ext uri="{BB962C8B-B14F-4D97-AF65-F5344CB8AC3E}">
        <p14:creationId xmlns:p14="http://schemas.microsoft.com/office/powerpoint/2010/main" val="1946266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82478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0" i="0" u="none" strike="noStrike" cap="none" dirty="0">
                <a:solidFill>
                  <a:srgbClr val="000000"/>
                </a:solidFill>
                <a:effectLst/>
                <a:latin typeface="Arial"/>
                <a:ea typeface="Arial"/>
                <a:cs typeface="Arial"/>
                <a:sym typeface="Arial"/>
              </a:rPr>
              <a:t>Keep in mind, in Liferay DXP, Users fall into three categories: Administrator (full system access), Guest (unauthenticated users), and User (authenticated users with membership access). </a:t>
            </a: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Administrators have the ability to add Users from the Control Panel or through the REST API. </a:t>
            </a:r>
          </a:p>
          <a:p>
            <a:pPr lvl="1" rtl="0" fontAlgn="ctr"/>
            <a:r>
              <a:rPr lang="en-US" sz="1100" b="0" i="0" u="none" strike="noStrike" cap="none" dirty="0">
                <a:solidFill>
                  <a:srgbClr val="000000"/>
                </a:solidFill>
                <a:effectLst/>
                <a:latin typeface="Arial"/>
                <a:ea typeface="Arial"/>
                <a:cs typeface="Arial"/>
                <a:sym typeface="Arial"/>
              </a:rPr>
              <a:t>We will go over the process of adding Users from the Control Panel in the Exercise: Create New Users.</a:t>
            </a:r>
          </a:p>
          <a:p>
            <a:pPr rtl="0" fontAlgn="ctr"/>
            <a:r>
              <a:rPr lang="en-US" sz="1100" b="0" i="0" u="none" strike="noStrike" cap="none" dirty="0">
                <a:solidFill>
                  <a:srgbClr val="000000"/>
                </a:solidFill>
                <a:effectLst/>
                <a:latin typeface="Arial"/>
                <a:ea typeface="Arial"/>
                <a:cs typeface="Arial"/>
                <a:sym typeface="Arial"/>
              </a:rPr>
              <a:t>By default, Guests can create User accounts. To manage User registration and authentication, adjust User Authentication settings in the Control Panel under Instance Settings.</a:t>
            </a:r>
          </a:p>
          <a:p>
            <a:pPr rtl="0" fontAlgn="ctr"/>
            <a:r>
              <a:rPr lang="en-US" sz="1100" b="0" i="0" u="none" strike="noStrike" cap="none" dirty="0">
                <a:solidFill>
                  <a:srgbClr val="000000"/>
                </a:solidFill>
                <a:effectLst/>
                <a:latin typeface="Arial"/>
                <a:ea typeface="Arial"/>
                <a:cs typeface="Arial"/>
                <a:sym typeface="Arial"/>
              </a:rPr>
              <a:t>Organizations that manage Users with LDAP can sync the LDAP server with Liferay to import Users. We will discuss importing and authenticating Users on the next slides.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Mondego Group can use all three of these methods to add Users. Existing Users can be imported from an LDAP server. Certain new Users, like employees, need to be created by the Administrator while others, such as customers, can register for an account themselves. </a:t>
            </a:r>
          </a:p>
        </p:txBody>
      </p:sp>
    </p:spTree>
    <p:extLst>
      <p:ext uri="{BB962C8B-B14F-4D97-AF65-F5344CB8AC3E}">
        <p14:creationId xmlns:p14="http://schemas.microsoft.com/office/powerpoint/2010/main" val="459045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b Presentation Title - no wordmark">
  <p:cSld name="TITLE_1_1_3_1_1_1">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15100" y="1717850"/>
            <a:ext cx="5886000" cy="1713900"/>
          </a:xfrm>
          <a:prstGeom prst="rect">
            <a:avLst/>
          </a:prstGeom>
        </p:spPr>
        <p:txBody>
          <a:bodyPr spcFirstLastPara="1" wrap="square" lIns="91440" tIns="91425" rIns="91440" bIns="91425" anchor="t" anchorCtr="0">
            <a:noAutofit/>
          </a:bodyPr>
          <a:lstStyle>
            <a:lvl1pPr lvl="0" rtl="0">
              <a:spcBef>
                <a:spcPts val="0"/>
              </a:spcBef>
              <a:spcAft>
                <a:spcPts val="0"/>
              </a:spcAft>
              <a:buSzPts val="5200"/>
              <a:buFont typeface="Source Sans Pro"/>
              <a:buNone/>
              <a:defRPr sz="5200" b="1">
                <a:latin typeface="Source Sans Pro"/>
                <a:ea typeface="Source Sans Pro"/>
                <a:cs typeface="Source Sans Pro"/>
                <a:sym typeface="Source Sans Pro"/>
              </a:defRPr>
            </a:lvl1pPr>
            <a:lvl2pPr lvl="1"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2pPr>
            <a:lvl3pPr lvl="2"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3pPr>
            <a:lvl4pPr lvl="3"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4pPr>
            <a:lvl5pPr lvl="4"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5pPr>
            <a:lvl6pPr lvl="5"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6pPr>
            <a:lvl7pPr lvl="6"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7pPr>
            <a:lvl8pPr lvl="7"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8pPr>
            <a:lvl9pPr lvl="8"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9pPr>
          </a:lstStyle>
          <a:p>
            <a:endParaRPr dirty="0"/>
          </a:p>
        </p:txBody>
      </p:sp>
      <p:sp>
        <p:nvSpPr>
          <p:cNvPr id="11" name="Google Shape;11;p2"/>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lvl1pPr lvl="0" rtl="0">
              <a:spcBef>
                <a:spcPts val="0"/>
              </a:spcBef>
              <a:spcAft>
                <a:spcPts val="0"/>
              </a:spcAft>
              <a:buNone/>
              <a:defRPr sz="2400" b="1">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
        <p:nvSpPr>
          <p:cNvPr id="12" name="Google Shape;12;p2"/>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lvl1pPr lvl="0" rtl="0">
              <a:spcBef>
                <a:spcPts val="0"/>
              </a:spcBef>
              <a:spcAft>
                <a:spcPts val="0"/>
              </a:spcAft>
              <a:buNone/>
              <a:defRPr sz="1400">
                <a:solidFill>
                  <a:schemeClr val="accent2"/>
                </a:solidFill>
                <a:latin typeface="Source Sans Pro SemiBold"/>
                <a:ea typeface="Source Sans Pro SemiBold"/>
                <a:cs typeface="Source Sans Pro SemiBold"/>
                <a:sym typeface="Source Sans Pro SemiBold"/>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
        <p:nvSpPr>
          <p:cNvPr id="13" name="Google Shape;13;p2"/>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 name="Google Shape;14;p2"/>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16" name="Google Shape;16;p2"/>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32">
          <p15:clr>
            <a:schemeClr val="accent5"/>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9a Blank Slide - white" preserve="1">
  <p:cSld name="1_99a Blank Slide - white">
    <p:spTree>
      <p:nvGrpSpPr>
        <p:cNvPr id="1" name="Shape 72"/>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8ACDE7F2-D0BD-F744-9760-252337772905}"/>
              </a:ext>
            </a:extLst>
          </p:cNvPr>
          <p:cNvCxnSpPr>
            <a:cxnSpLocks/>
          </p:cNvCxnSpPr>
          <p:nvPr userDrawn="1"/>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 name="Google Shape;48;p7">
            <a:extLst>
              <a:ext uri="{FF2B5EF4-FFF2-40B4-BE49-F238E27FC236}">
                <a16:creationId xmlns:a16="http://schemas.microsoft.com/office/drawing/2014/main" id="{E7567656-AFFA-F443-B14D-AED7D372D2A8}"/>
              </a:ext>
            </a:extLst>
          </p:cNvPr>
          <p:cNvCxnSpPr/>
          <p:nvPr userDrawn="1"/>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51;p7">
            <a:extLst>
              <a:ext uri="{FF2B5EF4-FFF2-40B4-BE49-F238E27FC236}">
                <a16:creationId xmlns:a16="http://schemas.microsoft.com/office/drawing/2014/main" id="{5B08EDF2-9AD5-4D46-89B7-CA4315D91B8B}"/>
              </a:ext>
            </a:extLst>
          </p:cNvPr>
          <p:cNvGrpSpPr/>
          <p:nvPr userDrawn="1"/>
        </p:nvGrpSpPr>
        <p:grpSpPr>
          <a:xfrm>
            <a:off x="311657" y="4719126"/>
            <a:ext cx="626141" cy="183261"/>
            <a:chOff x="621050" y="1967150"/>
            <a:chExt cx="6280250" cy="1838125"/>
          </a:xfrm>
        </p:grpSpPr>
        <p:sp>
          <p:nvSpPr>
            <p:cNvPr id="5" name="Google Shape;52;p7">
              <a:extLst>
                <a:ext uri="{FF2B5EF4-FFF2-40B4-BE49-F238E27FC236}">
                  <a16:creationId xmlns:a16="http://schemas.microsoft.com/office/drawing/2014/main" id="{5C188DBE-9C19-814F-823B-41124FF38602}"/>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p7">
              <a:extLst>
                <a:ext uri="{FF2B5EF4-FFF2-40B4-BE49-F238E27FC236}">
                  <a16:creationId xmlns:a16="http://schemas.microsoft.com/office/drawing/2014/main" id="{53DDF39B-2493-114D-9803-AE4B92D0D4AC}"/>
                </a:ext>
              </a:extLst>
            </p:cNvPr>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DC10A94-7361-1048-9B08-703CFB8D1B7F}"/>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extLst>
      <p:ext uri="{BB962C8B-B14F-4D97-AF65-F5344CB8AC3E}">
        <p14:creationId xmlns:p14="http://schemas.microsoft.com/office/powerpoint/2010/main" val="74544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Section Title - default">
  <p:cSld name="CUSTOM_1">
    <p:spTree>
      <p:nvGrpSpPr>
        <p:cNvPr id="1" name="Shape 24"/>
        <p:cNvGrpSpPr/>
        <p:nvPr/>
      </p:nvGrpSpPr>
      <p:grpSpPr>
        <a:xfrm>
          <a:off x="0" y="0"/>
          <a:ext cx="0" cy="0"/>
          <a:chOff x="0" y="0"/>
          <a:chExt cx="0" cy="0"/>
        </a:xfrm>
      </p:grpSpPr>
      <p:sp>
        <p:nvSpPr>
          <p:cNvPr id="25" name="Google Shape;25;p4"/>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27" name="Google Shape;27;p4"/>
          <p:cNvSpPr txBox="1">
            <a:spLocks noGrp="1"/>
          </p:cNvSpPr>
          <p:nvPr>
            <p:ph type="title"/>
          </p:nvPr>
        </p:nvSpPr>
        <p:spPr>
          <a:xfrm>
            <a:off x="2244150" y="1654250"/>
            <a:ext cx="5985300" cy="5292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8" name="Google Shape;28;p4"/>
          <p:cNvSpPr txBox="1">
            <a:spLocks noGrp="1"/>
          </p:cNvSpPr>
          <p:nvPr>
            <p:ph type="subTitle" idx="1"/>
          </p:nvPr>
        </p:nvSpPr>
        <p:spPr>
          <a:xfrm>
            <a:off x="2244175" y="2183400"/>
            <a:ext cx="5528100" cy="2115600"/>
          </a:xfrm>
          <a:prstGeom prst="rect">
            <a:avLst/>
          </a:prstGeom>
        </p:spPr>
        <p:txBody>
          <a:bodyPr spcFirstLastPara="1" wrap="square" lIns="0" tIns="91440" rIns="0" bIns="91440" anchor="t" anchorCtr="0">
            <a:noAutofit/>
          </a:bodyPr>
          <a:lstStyle>
            <a:lvl1pPr lvl="0" rtl="0">
              <a:spcBef>
                <a:spcPts val="0"/>
              </a:spcBef>
              <a:spcAft>
                <a:spcPts val="0"/>
              </a:spcAft>
              <a:buNone/>
              <a:defRPr sz="2400"/>
            </a:lvl1pPr>
            <a:lvl2pPr lvl="1" rtl="0">
              <a:spcBef>
                <a:spcPts val="1600"/>
              </a:spcBef>
              <a:spcAft>
                <a:spcPts val="0"/>
              </a:spcAft>
              <a:buNone/>
              <a:defRPr sz="2400"/>
            </a:lvl2pPr>
            <a:lvl3pPr lvl="2" rtl="0">
              <a:spcBef>
                <a:spcPts val="1600"/>
              </a:spcBef>
              <a:spcAft>
                <a:spcPts val="0"/>
              </a:spcAft>
              <a:buNone/>
              <a:defRPr sz="2400"/>
            </a:lvl3pPr>
            <a:lvl4pPr lvl="3" rtl="0">
              <a:spcBef>
                <a:spcPts val="1600"/>
              </a:spcBef>
              <a:spcAft>
                <a:spcPts val="0"/>
              </a:spcAft>
              <a:buNone/>
              <a:defRPr sz="2400"/>
            </a:lvl4pPr>
            <a:lvl5pPr lvl="4" rtl="0">
              <a:spcBef>
                <a:spcPts val="1600"/>
              </a:spcBef>
              <a:spcAft>
                <a:spcPts val="0"/>
              </a:spcAft>
              <a:buNone/>
              <a:defRPr sz="2400"/>
            </a:lvl5pPr>
            <a:lvl6pPr lvl="5" rtl="0">
              <a:spcBef>
                <a:spcPts val="1600"/>
              </a:spcBef>
              <a:spcAft>
                <a:spcPts val="0"/>
              </a:spcAft>
              <a:buNone/>
              <a:defRPr sz="2400"/>
            </a:lvl6pPr>
            <a:lvl7pPr lvl="6" rtl="0">
              <a:spcBef>
                <a:spcPts val="1600"/>
              </a:spcBef>
              <a:spcAft>
                <a:spcPts val="0"/>
              </a:spcAft>
              <a:buNone/>
              <a:defRPr sz="2400"/>
            </a:lvl7pPr>
            <a:lvl8pPr lvl="7" rtl="0">
              <a:spcBef>
                <a:spcPts val="1600"/>
              </a:spcBef>
              <a:spcAft>
                <a:spcPts val="0"/>
              </a:spcAft>
              <a:buNone/>
              <a:defRPr sz="2400"/>
            </a:lvl8pPr>
            <a:lvl9pPr lvl="8" rtl="0">
              <a:spcBef>
                <a:spcPts val="1600"/>
              </a:spcBef>
              <a:spcAft>
                <a:spcPts val="1600"/>
              </a:spcAft>
              <a:buNone/>
              <a:defRPr sz="2400"/>
            </a:lvl9pPr>
          </a:lstStyle>
          <a:p>
            <a:endParaRPr dirty="0"/>
          </a:p>
        </p:txBody>
      </p:sp>
      <p:sp>
        <p:nvSpPr>
          <p:cNvPr id="29" name="Google Shape;29;p4"/>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414">
          <p15:clr>
            <a:schemeClr val="accent5"/>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Section Title - dark">
  <p:cSld name="CUSTOM_1_1">
    <p:bg>
      <p:bgPr>
        <a:solidFill>
          <a:srgbClr val="134194"/>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507325" y="2285400"/>
            <a:ext cx="6265200" cy="572700"/>
          </a:xfrm>
          <a:prstGeom prst="rect">
            <a:avLst/>
          </a:prstGeom>
        </p:spPr>
        <p:txBody>
          <a:bodyPr spcFirstLastPara="1" wrap="square" lIns="91440" tIns="91440" rIns="91440" bIns="91440" anchor="ctr"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32" name="Google Shape;32;p5"/>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Source Sans Pro SemiBold"/>
                <a:ea typeface="Source Sans Pro SemiBold"/>
                <a:cs typeface="Source Sans Pro SemiBold"/>
                <a:sym typeface="Source Sans Pro SemiBold"/>
              </a:rPr>
              <a:t>L</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I</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F</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E</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R</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A</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Y</a:t>
            </a:r>
            <a:endParaRPr sz="900">
              <a:solidFill>
                <a:schemeClr val="lt1"/>
              </a:solidFill>
              <a:latin typeface="Source Sans Pro SemiBold"/>
              <a:ea typeface="Source Sans Pro SemiBold"/>
              <a:cs typeface="Source Sans Pro SemiBold"/>
              <a:sym typeface="Source Sans Pro SemiBold"/>
            </a:endParaRPr>
          </a:p>
        </p:txBody>
      </p:sp>
      <p:sp>
        <p:nvSpPr>
          <p:cNvPr id="33" name="Google Shape;33;p5"/>
          <p:cNvSpPr/>
          <p:nvPr/>
        </p:nvSpPr>
        <p:spPr>
          <a:xfrm>
            <a:off x="523532" y="2336252"/>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949">
          <p15:clr>
            <a:schemeClr val="accent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Content - default">
  <p:cSld name="CUSTOM_2">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479962" y="846125"/>
            <a:ext cx="6292500" cy="6264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37" name="Google Shape;37;p6"/>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8" name="Google Shape;38;p6"/>
          <p:cNvCxnSpPr>
            <a:cxnSpLocks/>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39" name="Google Shape;39;p6"/>
          <p:cNvSpPr txBox="1">
            <a:spLocks noGrp="1"/>
          </p:cNvSpPr>
          <p:nvPr>
            <p:ph type="body" idx="1"/>
          </p:nvPr>
        </p:nvSpPr>
        <p:spPr>
          <a:xfrm>
            <a:off x="1479952" y="1472650"/>
            <a:ext cx="62925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40" name="Google Shape;40;p6"/>
          <p:cNvSpPr txBox="1">
            <a:spLocks noGrp="1"/>
          </p:cNvSpPr>
          <p:nvPr>
            <p:ph type="subTitle" idx="2"/>
          </p:nvPr>
        </p:nvSpPr>
        <p:spPr>
          <a:xfrm>
            <a:off x="1479962" y="668550"/>
            <a:ext cx="62925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41" name="Google Shape;41;p6"/>
          <p:cNvGrpSpPr/>
          <p:nvPr/>
        </p:nvGrpSpPr>
        <p:grpSpPr>
          <a:xfrm>
            <a:off x="311657" y="4719126"/>
            <a:ext cx="626141" cy="183261"/>
            <a:chOff x="621050" y="1967150"/>
            <a:chExt cx="6280250" cy="1838125"/>
          </a:xfrm>
        </p:grpSpPr>
        <p:sp>
          <p:nvSpPr>
            <p:cNvPr id="42" name="Google Shape;42;p6"/>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FD6779D-0A02-2D49-9F11-6433B64BCB4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934">
          <p15:clr>
            <a:schemeClr val="accent5"/>
          </p15:clr>
        </p15:guide>
        <p15:guide id="2" pos="196">
          <p15:clr>
            <a:schemeClr val="accent4"/>
          </p15:clr>
        </p15:guide>
        <p15:guide id="3" pos="5577">
          <p15:clr>
            <a:schemeClr val="accent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3b Content - image right floating">
  <p:cSld name="CUSTOM_2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77675" y="1654250"/>
            <a:ext cx="5208600" cy="5727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47" name="Google Shape;47;p7"/>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48" name="Google Shape;48;p7"/>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49" name="Google Shape;49;p7"/>
          <p:cNvSpPr txBox="1">
            <a:spLocks noGrp="1"/>
          </p:cNvSpPr>
          <p:nvPr>
            <p:ph type="body" idx="1"/>
          </p:nvPr>
        </p:nvSpPr>
        <p:spPr>
          <a:xfrm>
            <a:off x="277675" y="2226950"/>
            <a:ext cx="52086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50" name="Google Shape;50;p7"/>
          <p:cNvSpPr txBox="1">
            <a:spLocks noGrp="1"/>
          </p:cNvSpPr>
          <p:nvPr>
            <p:ph type="subTitle" idx="2"/>
          </p:nvPr>
        </p:nvSpPr>
        <p:spPr>
          <a:xfrm>
            <a:off x="277675" y="1476675"/>
            <a:ext cx="47514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a:p>
        </p:txBody>
      </p:sp>
      <p:grpSp>
        <p:nvGrpSpPr>
          <p:cNvPr id="51" name="Google Shape;51;p7"/>
          <p:cNvGrpSpPr/>
          <p:nvPr/>
        </p:nvGrpSpPr>
        <p:grpSpPr>
          <a:xfrm>
            <a:off x="311657" y="4719126"/>
            <a:ext cx="626141" cy="183261"/>
            <a:chOff x="621050" y="1967150"/>
            <a:chExt cx="6280250" cy="1838125"/>
          </a:xfrm>
        </p:grpSpPr>
        <p:sp>
          <p:nvSpPr>
            <p:cNvPr id="52" name="Google Shape;52;p7"/>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D45FA98-31AD-3548-8798-FF0BDD59DFF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196">
          <p15:clr>
            <a:schemeClr val="accent4"/>
          </p15:clr>
        </p15:guide>
        <p15:guide id="2" pos="5577">
          <p15:clr>
            <a:schemeClr val="accent4"/>
          </p15:clr>
        </p15:guide>
        <p15:guide id="3" pos="175">
          <p15:clr>
            <a:schemeClr val="accent5"/>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c Content - image left full-height">
  <p:cSld name="CUSTOM_2_1_1">
    <p:spTree>
      <p:nvGrpSpPr>
        <p:cNvPr id="1" name="Shape 54"/>
        <p:cNvGrpSpPr/>
        <p:nvPr/>
      </p:nvGrpSpPr>
      <p:grpSpPr>
        <a:xfrm>
          <a:off x="0" y="0"/>
          <a:ext cx="0" cy="0"/>
          <a:chOff x="0" y="0"/>
          <a:chExt cx="0" cy="0"/>
        </a:xfrm>
      </p:grpSpPr>
      <p:cxnSp>
        <p:nvCxnSpPr>
          <p:cNvPr id="56" name="Google Shape;56;p8"/>
          <p:cNvCxnSpPr>
            <a:cxnSpLocks/>
          </p:cNvCxnSpPr>
          <p:nvPr/>
        </p:nvCxnSpPr>
        <p:spPr>
          <a:xfrm>
            <a:off x="4870812" y="4604232"/>
            <a:ext cx="3782100" cy="0"/>
          </a:xfrm>
          <a:prstGeom prst="straightConnector1">
            <a:avLst/>
          </a:prstGeom>
          <a:noFill/>
          <a:ln w="9525" cap="flat" cmpd="sng">
            <a:solidFill>
              <a:srgbClr val="EBEEF2"/>
            </a:solidFill>
            <a:prstDash val="solid"/>
            <a:round/>
            <a:headEnd type="none" w="med" len="med"/>
            <a:tailEnd type="none" w="med" len="med"/>
          </a:ln>
        </p:spPr>
      </p:cxnSp>
      <p:cxnSp>
        <p:nvCxnSpPr>
          <p:cNvPr id="57" name="Google Shape;57;p8"/>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58" name="Google Shape;58;p8"/>
          <p:cNvSpPr txBox="1">
            <a:spLocks noGrp="1"/>
          </p:cNvSpPr>
          <p:nvPr>
            <p:ph type="title"/>
          </p:nvPr>
        </p:nvSpPr>
        <p:spPr>
          <a:xfrm>
            <a:off x="4840710" y="1654250"/>
            <a:ext cx="4012800" cy="529200"/>
          </a:xfrm>
          <a:prstGeom prst="rect">
            <a:avLst/>
          </a:prstGeom>
        </p:spPr>
        <p:txBody>
          <a:bodyPr spcFirstLastPara="1" wrap="square" lIns="0" tIns="91425" rIns="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9" name="Google Shape;59;p8"/>
          <p:cNvSpPr txBox="1">
            <a:spLocks noGrp="1"/>
          </p:cNvSpPr>
          <p:nvPr>
            <p:ph type="subTitle" idx="1"/>
          </p:nvPr>
        </p:nvSpPr>
        <p:spPr>
          <a:xfrm>
            <a:off x="4840700" y="2183400"/>
            <a:ext cx="4012800" cy="2115600"/>
          </a:xfrm>
          <a:prstGeom prst="rect">
            <a:avLst/>
          </a:prstGeom>
        </p:spPr>
        <p:txBody>
          <a:bodyPr spcFirstLastPara="1" wrap="square" lIns="0" tIns="91425" rIns="0" bIns="91425" anchor="t" anchorCtr="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endParaRPr dirty="0"/>
          </a:p>
        </p:txBody>
      </p:sp>
      <p:sp>
        <p:nvSpPr>
          <p:cNvPr id="60" name="Google Shape;60;p8"/>
          <p:cNvSpPr txBox="1">
            <a:spLocks noGrp="1"/>
          </p:cNvSpPr>
          <p:nvPr>
            <p:ph type="subTitle" idx="2"/>
          </p:nvPr>
        </p:nvSpPr>
        <p:spPr>
          <a:xfrm>
            <a:off x="4840700" y="1476675"/>
            <a:ext cx="3617400" cy="177600"/>
          </a:xfrm>
          <a:prstGeom prst="rect">
            <a:avLst/>
          </a:prstGeom>
        </p:spPr>
        <p:txBody>
          <a:bodyPr spcFirstLastPara="1" wrap="square" lIns="18275"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61" name="Google Shape;61;p8"/>
          <p:cNvGrpSpPr/>
          <p:nvPr/>
        </p:nvGrpSpPr>
        <p:grpSpPr>
          <a:xfrm>
            <a:off x="4877599" y="4719126"/>
            <a:ext cx="626141" cy="183261"/>
            <a:chOff x="621050" y="1967150"/>
            <a:chExt cx="6280250" cy="1838125"/>
          </a:xfrm>
        </p:grpSpPr>
        <p:sp>
          <p:nvSpPr>
            <p:cNvPr id="62" name="Google Shape;62;p8"/>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A61D82C4-44CD-4448-B802-0BF3ED14705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3072">
          <p15:clr>
            <a:schemeClr val="accent4"/>
          </p15:clr>
        </p15:guide>
        <p15:guide id="2" pos="5577">
          <p15:clr>
            <a:schemeClr val="accent4"/>
          </p15:clr>
        </p15:guide>
        <p15:guide id="3" pos="3049">
          <p15:clr>
            <a:schemeClr val="accent5"/>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9b Blank Slide - blue">
  <p:cSld name="TITLE_1_1_1_1">
    <p:bg>
      <p:bgPr>
        <a:solidFill>
          <a:srgbClr val="0B63CE"/>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9b Blank Slide - blue" preserve="1">
  <p:cSld name="1_99b Blank Slide - blue">
    <p:bg>
      <p:bgPr>
        <a:solidFill>
          <a:srgbClr val="0B63CE"/>
        </a:solidFill>
        <a:effectLst/>
      </p:bgPr>
    </p:bg>
    <p:spTree>
      <p:nvGrpSpPr>
        <p:cNvPr id="1" name="Shape 71"/>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C7BEE12E-C3F8-6E4A-9955-F4E1E3871066}"/>
              </a:ext>
            </a:extLst>
          </p:cNvPr>
          <p:cNvCxnSpPr>
            <a:cxnSpLocks/>
          </p:cNvCxnSpPr>
          <p:nvPr userDrawn="1"/>
        </p:nvCxnSpPr>
        <p:spPr>
          <a:xfrm>
            <a:off x="312612" y="4600932"/>
            <a:ext cx="8541000" cy="0"/>
          </a:xfrm>
          <a:prstGeom prst="straightConnector1">
            <a:avLst/>
          </a:prstGeom>
          <a:noFill/>
          <a:ln w="9525" cap="flat" cmpd="sng">
            <a:solidFill>
              <a:schemeClr val="bg1">
                <a:lumMod val="95000"/>
              </a:schemeClr>
            </a:solidFill>
            <a:prstDash val="solid"/>
            <a:round/>
            <a:headEnd type="none" w="med" len="med"/>
            <a:tailEnd type="none" w="med" len="med"/>
          </a:ln>
        </p:spPr>
      </p:cxnSp>
      <p:grpSp>
        <p:nvGrpSpPr>
          <p:cNvPr id="22" name="Google Shape;154;p23">
            <a:extLst>
              <a:ext uri="{FF2B5EF4-FFF2-40B4-BE49-F238E27FC236}">
                <a16:creationId xmlns:a16="http://schemas.microsoft.com/office/drawing/2014/main" id="{E6F578A1-248B-454E-9F79-4FE4452DA68F}"/>
              </a:ext>
            </a:extLst>
          </p:cNvPr>
          <p:cNvGrpSpPr/>
          <p:nvPr userDrawn="1"/>
        </p:nvGrpSpPr>
        <p:grpSpPr>
          <a:xfrm>
            <a:off x="311657" y="4719125"/>
            <a:ext cx="626541" cy="183261"/>
            <a:chOff x="621050" y="1967150"/>
            <a:chExt cx="6280250" cy="1838125"/>
          </a:xfrm>
        </p:grpSpPr>
        <p:sp>
          <p:nvSpPr>
            <p:cNvPr id="23" name="Google Shape;155;p23">
              <a:extLst>
                <a:ext uri="{FF2B5EF4-FFF2-40B4-BE49-F238E27FC236}">
                  <a16:creationId xmlns:a16="http://schemas.microsoft.com/office/drawing/2014/main" id="{B0A76353-D634-2447-9FB3-56E15F1AEDA4}"/>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p23">
              <a:extLst>
                <a:ext uri="{FF2B5EF4-FFF2-40B4-BE49-F238E27FC236}">
                  <a16:creationId xmlns:a16="http://schemas.microsoft.com/office/drawing/2014/main" id="{0C197D74-E24C-6F49-B54D-3DF4057BB838}"/>
                </a:ext>
              </a:extLst>
            </p:cNvPr>
            <p:cNvSpPr/>
            <p:nvPr/>
          </p:nvSpPr>
          <p:spPr>
            <a:xfrm>
              <a:off x="2296425" y="2105000"/>
              <a:ext cx="691225" cy="1284775"/>
            </a:xfrm>
            <a:custGeom>
              <a:avLst/>
              <a:gdLst/>
              <a:ahLst/>
              <a:cxnLst/>
              <a:rect l="l" t="t" r="r" b="b"/>
              <a:pathLst>
                <a:path w="27649" h="51391" extrusionOk="0">
                  <a:moveTo>
                    <a:pt x="460" y="1"/>
                  </a:moveTo>
                  <a:cubicBezTo>
                    <a:pt x="230" y="1"/>
                    <a:pt x="0" y="230"/>
                    <a:pt x="0" y="537"/>
                  </a:cubicBezTo>
                  <a:lnTo>
                    <a:pt x="0" y="50855"/>
                  </a:lnTo>
                  <a:cubicBezTo>
                    <a:pt x="0" y="51161"/>
                    <a:pt x="230" y="51391"/>
                    <a:pt x="460" y="51391"/>
                  </a:cubicBezTo>
                  <a:lnTo>
                    <a:pt x="27189" y="51391"/>
                  </a:lnTo>
                  <a:cubicBezTo>
                    <a:pt x="27495" y="51391"/>
                    <a:pt x="27648" y="51161"/>
                    <a:pt x="27648" y="50855"/>
                  </a:cubicBezTo>
                  <a:lnTo>
                    <a:pt x="27648" y="47791"/>
                  </a:lnTo>
                  <a:cubicBezTo>
                    <a:pt x="27648" y="47638"/>
                    <a:pt x="27495" y="47408"/>
                    <a:pt x="27189" y="47408"/>
                  </a:cubicBezTo>
                  <a:lnTo>
                    <a:pt x="4519" y="47408"/>
                  </a:lnTo>
                  <a:lnTo>
                    <a:pt x="4519" y="537"/>
                  </a:lnTo>
                  <a:cubicBezTo>
                    <a:pt x="4519" y="230"/>
                    <a:pt x="4289" y="1"/>
                    <a:pt x="4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7;p23">
              <a:extLst>
                <a:ext uri="{FF2B5EF4-FFF2-40B4-BE49-F238E27FC236}">
                  <a16:creationId xmlns:a16="http://schemas.microsoft.com/office/drawing/2014/main" id="{304578EA-4A4A-8944-A1D3-8DB939414855}"/>
                </a:ext>
              </a:extLst>
            </p:cNvPr>
            <p:cNvSpPr/>
            <p:nvPr/>
          </p:nvSpPr>
          <p:spPr>
            <a:xfrm>
              <a:off x="3380125" y="1967150"/>
              <a:ext cx="515100" cy="1422625"/>
            </a:xfrm>
            <a:custGeom>
              <a:avLst/>
              <a:gdLst/>
              <a:ahLst/>
              <a:cxnLst/>
              <a:rect l="l" t="t" r="r" b="b"/>
              <a:pathLst>
                <a:path w="20604" h="56905" extrusionOk="0">
                  <a:moveTo>
                    <a:pt x="14706" y="0"/>
                  </a:moveTo>
                  <a:cubicBezTo>
                    <a:pt x="8502" y="0"/>
                    <a:pt x="5132" y="4136"/>
                    <a:pt x="5132" y="11489"/>
                  </a:cubicBezTo>
                  <a:lnTo>
                    <a:pt x="5132" y="19224"/>
                  </a:lnTo>
                  <a:lnTo>
                    <a:pt x="461" y="19530"/>
                  </a:lnTo>
                  <a:cubicBezTo>
                    <a:pt x="231" y="19530"/>
                    <a:pt x="1" y="19760"/>
                    <a:pt x="1" y="19990"/>
                  </a:cubicBezTo>
                  <a:lnTo>
                    <a:pt x="1" y="22594"/>
                  </a:lnTo>
                  <a:cubicBezTo>
                    <a:pt x="1" y="22900"/>
                    <a:pt x="231" y="23053"/>
                    <a:pt x="461" y="23053"/>
                  </a:cubicBezTo>
                  <a:lnTo>
                    <a:pt x="5132" y="23053"/>
                  </a:lnTo>
                  <a:lnTo>
                    <a:pt x="5132" y="56369"/>
                  </a:lnTo>
                  <a:cubicBezTo>
                    <a:pt x="5132" y="56675"/>
                    <a:pt x="5286" y="56905"/>
                    <a:pt x="5592" y="56905"/>
                  </a:cubicBezTo>
                  <a:lnTo>
                    <a:pt x="8962" y="56905"/>
                  </a:lnTo>
                  <a:cubicBezTo>
                    <a:pt x="9192" y="56905"/>
                    <a:pt x="9421" y="56675"/>
                    <a:pt x="9421" y="56369"/>
                  </a:cubicBezTo>
                  <a:lnTo>
                    <a:pt x="9421" y="23053"/>
                  </a:lnTo>
                  <a:lnTo>
                    <a:pt x="17463" y="23053"/>
                  </a:lnTo>
                  <a:cubicBezTo>
                    <a:pt x="17769" y="23053"/>
                    <a:pt x="17923" y="22900"/>
                    <a:pt x="17923" y="22594"/>
                  </a:cubicBezTo>
                  <a:lnTo>
                    <a:pt x="17923" y="19607"/>
                  </a:lnTo>
                  <a:cubicBezTo>
                    <a:pt x="17923" y="19454"/>
                    <a:pt x="17769" y="19224"/>
                    <a:pt x="17463" y="19224"/>
                  </a:cubicBezTo>
                  <a:lnTo>
                    <a:pt x="9421" y="19224"/>
                  </a:lnTo>
                  <a:lnTo>
                    <a:pt x="9421" y="11795"/>
                  </a:lnTo>
                  <a:cubicBezTo>
                    <a:pt x="9421" y="6510"/>
                    <a:pt x="11106" y="3906"/>
                    <a:pt x="14706" y="3906"/>
                  </a:cubicBezTo>
                  <a:cubicBezTo>
                    <a:pt x="16084" y="3906"/>
                    <a:pt x="17540" y="4289"/>
                    <a:pt x="18918" y="4902"/>
                  </a:cubicBezTo>
                  <a:cubicBezTo>
                    <a:pt x="18957" y="4940"/>
                    <a:pt x="19014" y="4959"/>
                    <a:pt x="19081" y="4959"/>
                  </a:cubicBezTo>
                  <a:cubicBezTo>
                    <a:pt x="19148" y="4959"/>
                    <a:pt x="19225" y="4940"/>
                    <a:pt x="19301" y="4902"/>
                  </a:cubicBezTo>
                  <a:lnTo>
                    <a:pt x="19531" y="4596"/>
                  </a:lnTo>
                  <a:lnTo>
                    <a:pt x="20527" y="1839"/>
                  </a:lnTo>
                  <a:cubicBezTo>
                    <a:pt x="20603" y="1609"/>
                    <a:pt x="20527" y="1379"/>
                    <a:pt x="20220" y="1226"/>
                  </a:cubicBezTo>
                  <a:cubicBezTo>
                    <a:pt x="18382" y="460"/>
                    <a:pt x="16391" y="0"/>
                    <a:pt x="14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p23">
              <a:extLst>
                <a:ext uri="{FF2B5EF4-FFF2-40B4-BE49-F238E27FC236}">
                  <a16:creationId xmlns:a16="http://schemas.microsoft.com/office/drawing/2014/main" id="{5810A7FD-3AAA-2E42-BC00-2EED74B3206A}"/>
                </a:ext>
              </a:extLst>
            </p:cNvPr>
            <p:cNvSpPr/>
            <p:nvPr/>
          </p:nvSpPr>
          <p:spPr>
            <a:xfrm>
              <a:off x="3839675" y="2424750"/>
              <a:ext cx="777375" cy="988000"/>
            </a:xfrm>
            <a:custGeom>
              <a:avLst/>
              <a:gdLst/>
              <a:ahLst/>
              <a:cxnLst/>
              <a:rect l="l" t="t" r="r" b="b"/>
              <a:pathLst>
                <a:path w="31095" h="39520" extrusionOk="0">
                  <a:moveTo>
                    <a:pt x="16467" y="3830"/>
                  </a:moveTo>
                  <a:cubicBezTo>
                    <a:pt x="23130" y="3830"/>
                    <a:pt x="26729" y="8502"/>
                    <a:pt x="26806" y="16927"/>
                  </a:cubicBezTo>
                  <a:lnTo>
                    <a:pt x="4442" y="16927"/>
                  </a:lnTo>
                  <a:cubicBezTo>
                    <a:pt x="5285" y="9191"/>
                    <a:pt x="10186" y="3830"/>
                    <a:pt x="16467" y="3830"/>
                  </a:cubicBezTo>
                  <a:close/>
                  <a:moveTo>
                    <a:pt x="16467" y="1"/>
                  </a:moveTo>
                  <a:cubicBezTo>
                    <a:pt x="8501" y="1"/>
                    <a:pt x="0" y="6970"/>
                    <a:pt x="0" y="19837"/>
                  </a:cubicBezTo>
                  <a:cubicBezTo>
                    <a:pt x="0" y="31402"/>
                    <a:pt x="7199" y="39520"/>
                    <a:pt x="17462" y="39520"/>
                  </a:cubicBezTo>
                  <a:cubicBezTo>
                    <a:pt x="22900" y="39520"/>
                    <a:pt x="26270" y="37682"/>
                    <a:pt x="29333" y="35920"/>
                  </a:cubicBezTo>
                  <a:cubicBezTo>
                    <a:pt x="29487" y="35767"/>
                    <a:pt x="29640" y="35537"/>
                    <a:pt x="29487" y="35231"/>
                  </a:cubicBezTo>
                  <a:lnTo>
                    <a:pt x="28108" y="32627"/>
                  </a:lnTo>
                  <a:cubicBezTo>
                    <a:pt x="27955" y="32550"/>
                    <a:pt x="27878" y="32474"/>
                    <a:pt x="27802" y="32474"/>
                  </a:cubicBezTo>
                  <a:cubicBezTo>
                    <a:pt x="27648" y="32474"/>
                    <a:pt x="27495" y="32474"/>
                    <a:pt x="27419" y="32550"/>
                  </a:cubicBezTo>
                  <a:cubicBezTo>
                    <a:pt x="24355" y="34771"/>
                    <a:pt x="21292" y="35690"/>
                    <a:pt x="17845" y="35690"/>
                  </a:cubicBezTo>
                  <a:cubicBezTo>
                    <a:pt x="10033" y="35690"/>
                    <a:pt x="4825" y="29640"/>
                    <a:pt x="4519" y="20756"/>
                  </a:cubicBezTo>
                  <a:lnTo>
                    <a:pt x="30482" y="20756"/>
                  </a:lnTo>
                  <a:cubicBezTo>
                    <a:pt x="30635" y="20756"/>
                    <a:pt x="30865" y="20603"/>
                    <a:pt x="30942" y="20373"/>
                  </a:cubicBezTo>
                  <a:cubicBezTo>
                    <a:pt x="31095" y="19454"/>
                    <a:pt x="31095" y="18382"/>
                    <a:pt x="31095" y="17539"/>
                  </a:cubicBezTo>
                  <a:cubicBezTo>
                    <a:pt x="30942" y="6511"/>
                    <a:pt x="25581" y="1"/>
                    <a:pt x="16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p23">
              <a:extLst>
                <a:ext uri="{FF2B5EF4-FFF2-40B4-BE49-F238E27FC236}">
                  <a16:creationId xmlns:a16="http://schemas.microsoft.com/office/drawing/2014/main" id="{EC358D0C-C153-9449-A3F3-A1A94CDEB4DB}"/>
                </a:ext>
              </a:extLst>
            </p:cNvPr>
            <p:cNvSpPr/>
            <p:nvPr/>
          </p:nvSpPr>
          <p:spPr>
            <a:xfrm>
              <a:off x="4772125" y="2426675"/>
              <a:ext cx="461475" cy="965025"/>
            </a:xfrm>
            <a:custGeom>
              <a:avLst/>
              <a:gdLst/>
              <a:ahLst/>
              <a:cxnLst/>
              <a:rect l="l" t="t" r="r" b="b"/>
              <a:pathLst>
                <a:path w="18459" h="38601" extrusionOk="0">
                  <a:moveTo>
                    <a:pt x="14322" y="0"/>
                  </a:moveTo>
                  <a:cubicBezTo>
                    <a:pt x="10493" y="0"/>
                    <a:pt x="6893" y="2375"/>
                    <a:pt x="4060" y="6893"/>
                  </a:cubicBezTo>
                  <a:lnTo>
                    <a:pt x="3830" y="1379"/>
                  </a:lnTo>
                  <a:cubicBezTo>
                    <a:pt x="3830" y="1073"/>
                    <a:pt x="3600" y="843"/>
                    <a:pt x="3294" y="843"/>
                  </a:cubicBezTo>
                  <a:lnTo>
                    <a:pt x="460" y="843"/>
                  </a:lnTo>
                  <a:cubicBezTo>
                    <a:pt x="154" y="843"/>
                    <a:pt x="1" y="1073"/>
                    <a:pt x="1" y="1379"/>
                  </a:cubicBezTo>
                  <a:lnTo>
                    <a:pt x="1" y="38141"/>
                  </a:lnTo>
                  <a:cubicBezTo>
                    <a:pt x="1" y="38371"/>
                    <a:pt x="154" y="38600"/>
                    <a:pt x="460" y="38600"/>
                  </a:cubicBezTo>
                  <a:lnTo>
                    <a:pt x="3830" y="38600"/>
                  </a:lnTo>
                  <a:cubicBezTo>
                    <a:pt x="4060" y="38600"/>
                    <a:pt x="4289" y="38371"/>
                    <a:pt x="4289" y="38141"/>
                  </a:cubicBezTo>
                  <a:lnTo>
                    <a:pt x="4289" y="13250"/>
                  </a:lnTo>
                  <a:cubicBezTo>
                    <a:pt x="6587" y="7506"/>
                    <a:pt x="10110" y="4136"/>
                    <a:pt x="13863" y="4136"/>
                  </a:cubicBezTo>
                  <a:cubicBezTo>
                    <a:pt x="15165" y="4136"/>
                    <a:pt x="15778" y="4289"/>
                    <a:pt x="17003" y="4672"/>
                  </a:cubicBezTo>
                  <a:lnTo>
                    <a:pt x="17386" y="4672"/>
                  </a:lnTo>
                  <a:cubicBezTo>
                    <a:pt x="17463" y="4596"/>
                    <a:pt x="17616" y="4519"/>
                    <a:pt x="17616" y="4442"/>
                  </a:cubicBezTo>
                  <a:lnTo>
                    <a:pt x="18382" y="1379"/>
                  </a:lnTo>
                  <a:cubicBezTo>
                    <a:pt x="18458" y="1073"/>
                    <a:pt x="18382" y="843"/>
                    <a:pt x="18152" y="766"/>
                  </a:cubicBezTo>
                  <a:cubicBezTo>
                    <a:pt x="17003" y="230"/>
                    <a:pt x="15854" y="0"/>
                    <a:pt x="14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p23">
              <a:extLst>
                <a:ext uri="{FF2B5EF4-FFF2-40B4-BE49-F238E27FC236}">
                  <a16:creationId xmlns:a16="http://schemas.microsoft.com/office/drawing/2014/main" id="{3FAEFBAB-E350-E846-90F5-A81269B8F8F5}"/>
                </a:ext>
              </a:extLst>
            </p:cNvPr>
            <p:cNvSpPr/>
            <p:nvPr/>
          </p:nvSpPr>
          <p:spPr>
            <a:xfrm>
              <a:off x="5206750" y="2426675"/>
              <a:ext cx="790800" cy="988000"/>
            </a:xfrm>
            <a:custGeom>
              <a:avLst/>
              <a:gdLst/>
              <a:ahLst/>
              <a:cxnLst/>
              <a:rect l="l" t="t" r="r" b="b"/>
              <a:pathLst>
                <a:path w="31632" h="39520" extrusionOk="0">
                  <a:moveTo>
                    <a:pt x="16927" y="3753"/>
                  </a:moveTo>
                  <a:cubicBezTo>
                    <a:pt x="20603" y="3830"/>
                    <a:pt x="23667" y="5208"/>
                    <a:pt x="27190" y="8348"/>
                  </a:cubicBezTo>
                  <a:lnTo>
                    <a:pt x="27190" y="29716"/>
                  </a:lnTo>
                  <a:cubicBezTo>
                    <a:pt x="23284" y="33699"/>
                    <a:pt x="19837" y="35460"/>
                    <a:pt x="16161" y="35460"/>
                  </a:cubicBezTo>
                  <a:cubicBezTo>
                    <a:pt x="8885" y="35460"/>
                    <a:pt x="4520" y="29486"/>
                    <a:pt x="4520" y="19607"/>
                  </a:cubicBezTo>
                  <a:cubicBezTo>
                    <a:pt x="4520" y="10723"/>
                    <a:pt x="9957" y="3753"/>
                    <a:pt x="16927" y="3753"/>
                  </a:cubicBezTo>
                  <a:close/>
                  <a:moveTo>
                    <a:pt x="16774" y="0"/>
                  </a:moveTo>
                  <a:cubicBezTo>
                    <a:pt x="6970" y="0"/>
                    <a:pt x="1" y="8348"/>
                    <a:pt x="1" y="19836"/>
                  </a:cubicBezTo>
                  <a:cubicBezTo>
                    <a:pt x="1" y="32167"/>
                    <a:pt x="5822" y="39519"/>
                    <a:pt x="15702" y="39519"/>
                  </a:cubicBezTo>
                  <a:cubicBezTo>
                    <a:pt x="19761" y="39519"/>
                    <a:pt x="23743" y="37681"/>
                    <a:pt x="27496" y="34311"/>
                  </a:cubicBezTo>
                  <a:lnTo>
                    <a:pt x="27802" y="38217"/>
                  </a:lnTo>
                  <a:cubicBezTo>
                    <a:pt x="27802" y="38447"/>
                    <a:pt x="27956" y="38677"/>
                    <a:pt x="28262" y="38677"/>
                  </a:cubicBezTo>
                  <a:lnTo>
                    <a:pt x="31096" y="38677"/>
                  </a:lnTo>
                  <a:cubicBezTo>
                    <a:pt x="31402" y="38677"/>
                    <a:pt x="31632" y="38447"/>
                    <a:pt x="31632" y="38217"/>
                  </a:cubicBezTo>
                  <a:lnTo>
                    <a:pt x="31632" y="1379"/>
                  </a:lnTo>
                  <a:cubicBezTo>
                    <a:pt x="31479" y="1073"/>
                    <a:pt x="31325" y="843"/>
                    <a:pt x="31019" y="843"/>
                  </a:cubicBezTo>
                  <a:lnTo>
                    <a:pt x="28032" y="843"/>
                  </a:lnTo>
                  <a:cubicBezTo>
                    <a:pt x="27802" y="843"/>
                    <a:pt x="27573" y="1073"/>
                    <a:pt x="27573" y="1379"/>
                  </a:cubicBezTo>
                  <a:lnTo>
                    <a:pt x="27420" y="4136"/>
                  </a:lnTo>
                  <a:cubicBezTo>
                    <a:pt x="24203" y="1609"/>
                    <a:pt x="21139" y="0"/>
                    <a:pt x="16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p23">
              <a:extLst>
                <a:ext uri="{FF2B5EF4-FFF2-40B4-BE49-F238E27FC236}">
                  <a16:creationId xmlns:a16="http://schemas.microsoft.com/office/drawing/2014/main" id="{0175ACFE-B62F-B440-9CEC-C1154DD8A49D}"/>
                </a:ext>
              </a:extLst>
            </p:cNvPr>
            <p:cNvSpPr/>
            <p:nvPr/>
          </p:nvSpPr>
          <p:spPr>
            <a:xfrm>
              <a:off x="6089450" y="2445825"/>
              <a:ext cx="811850" cy="1359450"/>
            </a:xfrm>
            <a:custGeom>
              <a:avLst/>
              <a:gdLst/>
              <a:ahLst/>
              <a:cxnLst/>
              <a:rect l="l" t="t" r="r" b="b"/>
              <a:pathLst>
                <a:path w="32474" h="54378" extrusionOk="0">
                  <a:moveTo>
                    <a:pt x="536" y="0"/>
                  </a:moveTo>
                  <a:cubicBezTo>
                    <a:pt x="306" y="0"/>
                    <a:pt x="230" y="77"/>
                    <a:pt x="153" y="230"/>
                  </a:cubicBezTo>
                  <a:cubicBezTo>
                    <a:pt x="0" y="307"/>
                    <a:pt x="0" y="460"/>
                    <a:pt x="153" y="690"/>
                  </a:cubicBezTo>
                  <a:lnTo>
                    <a:pt x="15165" y="37911"/>
                  </a:lnTo>
                  <a:lnTo>
                    <a:pt x="14169" y="40974"/>
                  </a:lnTo>
                  <a:cubicBezTo>
                    <a:pt x="12790" y="45263"/>
                    <a:pt x="10110" y="50395"/>
                    <a:pt x="5208" y="50395"/>
                  </a:cubicBezTo>
                  <a:cubicBezTo>
                    <a:pt x="4212" y="50395"/>
                    <a:pt x="3064" y="50088"/>
                    <a:pt x="2298" y="49782"/>
                  </a:cubicBezTo>
                  <a:lnTo>
                    <a:pt x="1915" y="49782"/>
                  </a:lnTo>
                  <a:lnTo>
                    <a:pt x="1685" y="50088"/>
                  </a:lnTo>
                  <a:lnTo>
                    <a:pt x="843" y="53075"/>
                  </a:lnTo>
                  <a:cubicBezTo>
                    <a:pt x="766" y="53228"/>
                    <a:pt x="996" y="53535"/>
                    <a:pt x="1149" y="53611"/>
                  </a:cubicBezTo>
                  <a:cubicBezTo>
                    <a:pt x="2221" y="54071"/>
                    <a:pt x="3753" y="54377"/>
                    <a:pt x="5131" y="54377"/>
                  </a:cubicBezTo>
                  <a:cubicBezTo>
                    <a:pt x="10722" y="54377"/>
                    <a:pt x="15165" y="50088"/>
                    <a:pt x="17922" y="41893"/>
                  </a:cubicBezTo>
                  <a:lnTo>
                    <a:pt x="32397" y="536"/>
                  </a:lnTo>
                  <a:cubicBezTo>
                    <a:pt x="32473" y="536"/>
                    <a:pt x="32397" y="383"/>
                    <a:pt x="32320" y="307"/>
                  </a:cubicBezTo>
                  <a:cubicBezTo>
                    <a:pt x="32167" y="230"/>
                    <a:pt x="32090" y="77"/>
                    <a:pt x="31937" y="77"/>
                  </a:cubicBezTo>
                  <a:lnTo>
                    <a:pt x="28491" y="77"/>
                  </a:lnTo>
                  <a:cubicBezTo>
                    <a:pt x="28261" y="77"/>
                    <a:pt x="28108" y="230"/>
                    <a:pt x="27955" y="383"/>
                  </a:cubicBezTo>
                  <a:lnTo>
                    <a:pt x="20143" y="23436"/>
                  </a:lnTo>
                  <a:cubicBezTo>
                    <a:pt x="19760" y="24738"/>
                    <a:pt x="19300" y="26040"/>
                    <a:pt x="18917" y="27418"/>
                  </a:cubicBezTo>
                  <a:cubicBezTo>
                    <a:pt x="18305" y="29333"/>
                    <a:pt x="17615" y="31248"/>
                    <a:pt x="17079" y="32933"/>
                  </a:cubicBezTo>
                  <a:cubicBezTo>
                    <a:pt x="16313" y="31018"/>
                    <a:pt x="15547" y="28950"/>
                    <a:pt x="14782" y="26882"/>
                  </a:cubicBezTo>
                  <a:cubicBezTo>
                    <a:pt x="14322" y="25657"/>
                    <a:pt x="13786" y="24508"/>
                    <a:pt x="13403" y="23359"/>
                  </a:cubicBezTo>
                  <a:lnTo>
                    <a:pt x="4595" y="307"/>
                  </a:lnTo>
                  <a:cubicBezTo>
                    <a:pt x="4519" y="77"/>
                    <a:pt x="4366" y="0"/>
                    <a:pt x="4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p23">
              <a:extLst>
                <a:ext uri="{FF2B5EF4-FFF2-40B4-BE49-F238E27FC236}">
                  <a16:creationId xmlns:a16="http://schemas.microsoft.com/office/drawing/2014/main" id="{3BB9425F-54C9-984D-82B5-AE358690473C}"/>
                </a:ext>
              </a:extLst>
            </p:cNvPr>
            <p:cNvSpPr/>
            <p:nvPr/>
          </p:nvSpPr>
          <p:spPr>
            <a:xfrm>
              <a:off x="3102500" y="2101175"/>
              <a:ext cx="139800" cy="1290525"/>
            </a:xfrm>
            <a:custGeom>
              <a:avLst/>
              <a:gdLst/>
              <a:ahLst/>
              <a:cxnLst/>
              <a:rect l="l" t="t" r="r" b="b"/>
              <a:pathLst>
                <a:path w="5592" h="51621" extrusionOk="0">
                  <a:moveTo>
                    <a:pt x="1073" y="1"/>
                  </a:moveTo>
                  <a:cubicBezTo>
                    <a:pt x="537" y="1"/>
                    <a:pt x="1" y="460"/>
                    <a:pt x="1" y="1073"/>
                  </a:cubicBezTo>
                  <a:lnTo>
                    <a:pt x="1" y="4519"/>
                  </a:lnTo>
                  <a:cubicBezTo>
                    <a:pt x="1" y="5055"/>
                    <a:pt x="537" y="5591"/>
                    <a:pt x="1073" y="5591"/>
                  </a:cubicBezTo>
                  <a:lnTo>
                    <a:pt x="4519" y="5591"/>
                  </a:lnTo>
                  <a:cubicBezTo>
                    <a:pt x="5132" y="5591"/>
                    <a:pt x="5592" y="5055"/>
                    <a:pt x="5592" y="4519"/>
                  </a:cubicBezTo>
                  <a:lnTo>
                    <a:pt x="5592" y="1073"/>
                  </a:lnTo>
                  <a:cubicBezTo>
                    <a:pt x="5592" y="460"/>
                    <a:pt x="5132" y="1"/>
                    <a:pt x="4519" y="1"/>
                  </a:cubicBezTo>
                  <a:close/>
                  <a:moveTo>
                    <a:pt x="1073" y="13863"/>
                  </a:moveTo>
                  <a:cubicBezTo>
                    <a:pt x="767" y="13863"/>
                    <a:pt x="613" y="14093"/>
                    <a:pt x="613" y="14399"/>
                  </a:cubicBezTo>
                  <a:lnTo>
                    <a:pt x="613" y="51161"/>
                  </a:lnTo>
                  <a:cubicBezTo>
                    <a:pt x="613" y="51391"/>
                    <a:pt x="767" y="51620"/>
                    <a:pt x="1073" y="51620"/>
                  </a:cubicBezTo>
                  <a:lnTo>
                    <a:pt x="4443" y="51620"/>
                  </a:lnTo>
                  <a:cubicBezTo>
                    <a:pt x="4749" y="51620"/>
                    <a:pt x="4902" y="51391"/>
                    <a:pt x="4902" y="51161"/>
                  </a:cubicBezTo>
                  <a:lnTo>
                    <a:pt x="4902" y="14399"/>
                  </a:lnTo>
                  <a:cubicBezTo>
                    <a:pt x="4902" y="14093"/>
                    <a:pt x="4749" y="13863"/>
                    <a:pt x="4443" y="138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6F03F8-A13B-9D42-967D-E325E85C209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solidFill>
                  <a:schemeClr val="bg1"/>
                </a:solidFill>
                <a:latin typeface="Source Sans Pro Light" panose="020B0403030403020204" pitchFamily="34" charset="0"/>
              </a:rPr>
              <a:pPr algn="ctr"/>
              <a:t>‹#›</a:t>
            </a:fld>
            <a:endParaRPr lang="en-US" sz="1000" b="0" i="0" dirty="0">
              <a:solidFill>
                <a:schemeClr val="bg1"/>
              </a:solidFill>
              <a:latin typeface="Source Sans Pro Light" panose="020B0403030403020204" pitchFamily="34" charset="0"/>
            </a:endParaRPr>
          </a:p>
        </p:txBody>
      </p:sp>
    </p:spTree>
    <p:extLst>
      <p:ext uri="{BB962C8B-B14F-4D97-AF65-F5344CB8AC3E}">
        <p14:creationId xmlns:p14="http://schemas.microsoft.com/office/powerpoint/2010/main" val="106623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9a Blank Slide - white">
  <p:cSld name="TITLE_1">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 id="2147483662" r:id="rId8"/>
    <p:sldLayoutId id="2147483658"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ct val="150000"/>
        <a:buFont typeface="Arial" panose="020B0604020202020204" pitchFamily="34" charset="0"/>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chemeClr val="accent1"/>
          </p15:clr>
        </p15:guide>
        <p15:guide id="2" orient="horz" pos="1620">
          <p15:clr>
            <a:schemeClr val="accent1"/>
          </p15:clr>
        </p15:guide>
        <p15:guide id="3" orient="horz" pos="202">
          <p15:clr>
            <a:schemeClr val="accent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tiff"/></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test@modeg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hyperlink" Target="https://learn.liferay.com/dxp/latest/en/users_and_permissions.html"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hyperlink" Target="https://learn.lifera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ctrTitle"/>
          </p:nvPr>
        </p:nvSpPr>
        <p:spPr>
          <a:xfrm>
            <a:off x="2115101" y="1678847"/>
            <a:ext cx="5886000" cy="85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sz="4000" dirty="0"/>
              <a:t>Add Users and Manage Permissions with Liferay DXP</a:t>
            </a:r>
            <a:endParaRPr sz="4000" dirty="0"/>
          </a:p>
        </p:txBody>
      </p:sp>
      <p:sp>
        <p:nvSpPr>
          <p:cNvPr id="78" name="Google Shape;78;p13"/>
          <p:cNvSpPr txBox="1">
            <a:spLocks noGrp="1"/>
          </p:cNvSpPr>
          <p:nvPr>
            <p:ph type="subTitle" idx="1"/>
          </p:nvPr>
        </p:nvSpPr>
        <p:spPr>
          <a:xfrm>
            <a:off x="2115101" y="3553042"/>
            <a:ext cx="5200200" cy="591900"/>
          </a:xfrm>
          <a:prstGeom prst="rect">
            <a:avLst/>
          </a:prstGeom>
        </p:spPr>
        <p:txBody>
          <a:bodyPr spcFirstLastPara="1" wrap="square" lIns="18275" tIns="91425" rIns="0" bIns="91425" anchor="t" anchorCtr="0">
            <a:noAutofit/>
          </a:bodyPr>
          <a:lstStyle/>
          <a:p>
            <a:pPr marL="0" lvl="0" indent="0" algn="l" rtl="0">
              <a:spcBef>
                <a:spcPts val="0"/>
              </a:spcBef>
              <a:spcAft>
                <a:spcPts val="1600"/>
              </a:spcAft>
              <a:buNone/>
            </a:pPr>
            <a:r>
              <a:rPr lang="en-US" dirty="0"/>
              <a:t>Business</a:t>
            </a:r>
            <a:endParaRPr dirty="0"/>
          </a:p>
        </p:txBody>
      </p:sp>
      <p:sp>
        <p:nvSpPr>
          <p:cNvPr id="79" name="Google Shape;79;p13"/>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dirty="0"/>
              <a:t>Liferay DXP Basics</a:t>
            </a:r>
            <a:endParaRPr dirty="0"/>
          </a:p>
        </p:txBody>
      </p:sp>
      <p:sp>
        <p:nvSpPr>
          <p:cNvPr id="80" name="Google Shape;80;p13"/>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i="1" dirty="0"/>
              <a:t>Liferay DXP 7.4</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Importing and Authenticating Users</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In Liferay, there are two primary methods for importing and authenticating outside Users:</a:t>
            </a:r>
          </a:p>
          <a:p>
            <a:pPr marL="742950" lvl="1" indent="-285750">
              <a:spcBef>
                <a:spcPts val="600"/>
              </a:spcBef>
              <a:buSzPct val="88000"/>
              <a:buFont typeface="Courier New" panose="02070309020205020404" pitchFamily="49" charset="0"/>
              <a:buChar char="o"/>
            </a:pPr>
            <a:r>
              <a:rPr lang="en-US" sz="1600" dirty="0"/>
              <a:t>Importing Users from an LDAP server</a:t>
            </a:r>
          </a:p>
          <a:p>
            <a:pPr marL="742950" lvl="1" indent="-285750">
              <a:spcBef>
                <a:spcPts val="600"/>
              </a:spcBef>
              <a:buSzPct val="88000"/>
              <a:buFont typeface="Courier New" panose="02070309020205020404" pitchFamily="49" charset="0"/>
              <a:buChar char="o"/>
            </a:pPr>
            <a:r>
              <a:rPr lang="en-US" sz="1600"/>
              <a:t>Using Single-sign </a:t>
            </a:r>
            <a:r>
              <a:rPr lang="en-US" sz="1600" dirty="0"/>
              <a:t>on, OAuth 2, and SAML authentication options</a:t>
            </a:r>
          </a:p>
        </p:txBody>
      </p:sp>
    </p:spTree>
    <p:extLst>
      <p:ext uri="{BB962C8B-B14F-4D97-AF65-F5344CB8AC3E}">
        <p14:creationId xmlns:p14="http://schemas.microsoft.com/office/powerpoint/2010/main" val="28790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5" name="Google Shape;115;p18"/>
          <p:cNvPicPr preferRelativeResize="0"/>
          <p:nvPr/>
        </p:nvPicPr>
        <p:blipFill>
          <a:blip r:embed="rId3"/>
          <a:srcRect/>
          <a:stretch/>
        </p:blipFill>
        <p:spPr>
          <a:xfrm>
            <a:off x="4705446" y="2010188"/>
            <a:ext cx="4298854" cy="1123124"/>
          </a:xfrm>
          <a:prstGeom prst="rect">
            <a:avLst/>
          </a:prstGeom>
          <a:noFill/>
          <a:ln>
            <a:noFill/>
          </a:ln>
          <a:effectLst>
            <a:outerShdw blurRad="508000" dist="190500" dir="5400000" algn="ctr" rotWithShape="0">
              <a:srgbClr val="000000">
                <a:alpha val="20000"/>
              </a:srgbClr>
            </a:outerShdw>
          </a:effectLst>
        </p:spPr>
      </p:pic>
      <p:sp>
        <p:nvSpPr>
          <p:cNvPr id="9" name="Google Shape;111;p18">
            <a:extLst>
              <a:ext uri="{FF2B5EF4-FFF2-40B4-BE49-F238E27FC236}">
                <a16:creationId xmlns:a16="http://schemas.microsoft.com/office/drawing/2014/main" id="{7BD64623-866C-C04F-858A-41D84877464E}"/>
              </a:ext>
            </a:extLst>
          </p:cNvPr>
          <p:cNvSpPr txBox="1">
            <a:spLocks noGrp="1"/>
          </p:cNvSpPr>
          <p:nvPr>
            <p:ph type="body" idx="1"/>
          </p:nvPr>
        </p:nvSpPr>
        <p:spPr>
          <a:xfrm>
            <a:off x="433752" y="1428475"/>
            <a:ext cx="3865104"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Liferay integrates with LDAP and allows administrators to keep the systems in sync by:</a:t>
            </a:r>
          </a:p>
          <a:p>
            <a:pPr marL="742950" lvl="1" indent="-285750">
              <a:spcBef>
                <a:spcPts val="600"/>
              </a:spcBef>
              <a:buSzPct val="88000"/>
              <a:buFont typeface="Courier New" panose="02070309020205020404" pitchFamily="49" charset="0"/>
              <a:buChar char="o"/>
            </a:pPr>
            <a:r>
              <a:rPr lang="en-US" sz="1600" dirty="0"/>
              <a:t>Determining what data needs to be imported from the LDAP server</a:t>
            </a:r>
          </a:p>
          <a:p>
            <a:pPr marL="742950" lvl="1" indent="-285750">
              <a:spcBef>
                <a:spcPts val="600"/>
              </a:spcBef>
              <a:buSzPct val="88000"/>
              <a:buFont typeface="Courier New" panose="02070309020205020404" pitchFamily="49" charset="0"/>
              <a:buChar char="o"/>
            </a:pPr>
            <a:r>
              <a:rPr lang="en-US" sz="1600" dirty="0"/>
              <a:t>Determining what data needs to be exported back to the LDAP server</a:t>
            </a:r>
          </a:p>
          <a:p>
            <a:pPr marL="0" lvl="0" indent="0">
              <a:spcBef>
                <a:spcPts val="1600"/>
              </a:spcBef>
              <a:spcAft>
                <a:spcPts val="1600"/>
              </a:spcAft>
              <a:buNone/>
            </a:pPr>
            <a:endParaRPr lang="en-US" dirty="0"/>
          </a:p>
        </p:txBody>
      </p:sp>
      <p:sp>
        <p:nvSpPr>
          <p:cNvPr id="10" name="Google Shape;112;p18">
            <a:extLst>
              <a:ext uri="{FF2B5EF4-FFF2-40B4-BE49-F238E27FC236}">
                <a16:creationId xmlns:a16="http://schemas.microsoft.com/office/drawing/2014/main" id="{4FFC159F-A8AF-C547-9F39-0FE7F2E21D2E}"/>
              </a:ext>
            </a:extLst>
          </p:cNvPr>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LDAP Mapping</a:t>
            </a:r>
            <a:endParaRPr dirty="0"/>
          </a:p>
        </p:txBody>
      </p:sp>
    </p:spTree>
    <p:extLst>
      <p:ext uri="{BB962C8B-B14F-4D97-AF65-F5344CB8AC3E}">
        <p14:creationId xmlns:p14="http://schemas.microsoft.com/office/powerpoint/2010/main" val="67365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5" name="Google Shape;115;p18"/>
          <p:cNvPicPr preferRelativeResize="0"/>
          <p:nvPr/>
        </p:nvPicPr>
        <p:blipFill>
          <a:blip r:embed="rId3"/>
          <a:srcRect/>
          <a:stretch/>
        </p:blipFill>
        <p:spPr>
          <a:xfrm>
            <a:off x="4845146" y="1578041"/>
            <a:ext cx="4298854" cy="2143622"/>
          </a:xfrm>
          <a:prstGeom prst="rect">
            <a:avLst/>
          </a:prstGeom>
          <a:noFill/>
          <a:ln>
            <a:noFill/>
          </a:ln>
          <a:effectLst>
            <a:outerShdw blurRad="508000" dist="190500" dir="5400000" algn="ctr" rotWithShape="0">
              <a:srgbClr val="000000">
                <a:alpha val="20000"/>
              </a:srgbClr>
            </a:outerShdw>
          </a:effectLst>
        </p:spPr>
      </p:pic>
      <p:sp>
        <p:nvSpPr>
          <p:cNvPr id="9" name="Google Shape;111;p18">
            <a:extLst>
              <a:ext uri="{FF2B5EF4-FFF2-40B4-BE49-F238E27FC236}">
                <a16:creationId xmlns:a16="http://schemas.microsoft.com/office/drawing/2014/main" id="{9912EA8F-BB48-3F49-A9D3-BECF01110B34}"/>
              </a:ext>
            </a:extLst>
          </p:cNvPr>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general Liferay DXP authentication settings can be configured to control:</a:t>
            </a:r>
          </a:p>
          <a:p>
            <a:pPr marL="742950" lvl="1" indent="-285750">
              <a:spcBef>
                <a:spcPts val="600"/>
              </a:spcBef>
              <a:buSzPct val="88000"/>
              <a:buFont typeface="Courier New" panose="02070309020205020404" pitchFamily="49" charset="0"/>
              <a:buChar char="o"/>
            </a:pPr>
            <a:r>
              <a:rPr lang="en-US" sz="1600" dirty="0"/>
              <a:t>User authentication protocols</a:t>
            </a:r>
          </a:p>
          <a:p>
            <a:pPr marL="742950" lvl="1" indent="-285750">
              <a:spcBef>
                <a:spcPts val="600"/>
              </a:spcBef>
              <a:buSzPct val="88000"/>
              <a:buFont typeface="Courier New" panose="02070309020205020404" pitchFamily="49" charset="0"/>
              <a:buChar char="o"/>
            </a:pPr>
            <a:r>
              <a:rPr lang="en-US" sz="1600" dirty="0"/>
              <a:t>User password protocols</a:t>
            </a:r>
          </a:p>
          <a:p>
            <a:pPr marL="742950" lvl="1" indent="-285750">
              <a:spcBef>
                <a:spcPts val="600"/>
              </a:spcBef>
              <a:buSzPct val="88000"/>
              <a:buFont typeface="Courier New" panose="02070309020205020404" pitchFamily="49" charset="0"/>
              <a:buChar char="o"/>
            </a:pPr>
            <a:r>
              <a:rPr lang="en-US" sz="1600" dirty="0"/>
              <a:t>Account creation/verification protocols</a:t>
            </a:r>
          </a:p>
        </p:txBody>
      </p:sp>
      <p:sp>
        <p:nvSpPr>
          <p:cNvPr id="10" name="Google Shape;112;p18">
            <a:extLst>
              <a:ext uri="{FF2B5EF4-FFF2-40B4-BE49-F238E27FC236}">
                <a16:creationId xmlns:a16="http://schemas.microsoft.com/office/drawing/2014/main" id="{15529D56-DE40-534B-B403-AA8B9DCC3DBC}"/>
              </a:ext>
            </a:extLst>
          </p:cNvPr>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Liferay DXP Authentication</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8" name="Google Shape;103;p17">
            <a:extLst>
              <a:ext uri="{FF2B5EF4-FFF2-40B4-BE49-F238E27FC236}">
                <a16:creationId xmlns:a16="http://schemas.microsoft.com/office/drawing/2014/main" id="{74DF8FEC-D209-F84C-82BD-B93CABF07955}"/>
              </a:ext>
            </a:extLst>
          </p:cNvPr>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OAuth2 and SAML</a:t>
            </a:r>
            <a:endParaRPr dirty="0"/>
          </a:p>
        </p:txBody>
      </p:sp>
      <p:sp>
        <p:nvSpPr>
          <p:cNvPr id="9" name="Google Shape;105;p17">
            <a:extLst>
              <a:ext uri="{FF2B5EF4-FFF2-40B4-BE49-F238E27FC236}">
                <a16:creationId xmlns:a16="http://schemas.microsoft.com/office/drawing/2014/main" id="{869AD141-769F-7142-9305-0235904A3A60}"/>
              </a:ext>
            </a:extLst>
          </p:cNvPr>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By default, Liferay uses the Sign In widget to authenticate Users</a:t>
            </a:r>
          </a:p>
          <a:p>
            <a:pPr marL="285750" indent="-285750">
              <a:spcBef>
                <a:spcPts val="600"/>
              </a:spcBef>
              <a:buSzPct val="150000"/>
              <a:buFont typeface="Arial" panose="020B0604020202020204" pitchFamily="34" charset="0"/>
              <a:buChar char="•"/>
            </a:pPr>
            <a:r>
              <a:rPr lang="en-US" dirty="0"/>
              <a:t>Other forms of authentication with Liferay DXP include:</a:t>
            </a:r>
          </a:p>
          <a:p>
            <a:pPr marL="742950" lvl="1" indent="-285750">
              <a:spcBef>
                <a:spcPts val="600"/>
              </a:spcBef>
              <a:buSzPct val="88000"/>
              <a:buFont typeface="Courier New" panose="02070309020205020404" pitchFamily="49" charset="0"/>
              <a:buChar char="o"/>
            </a:pPr>
            <a:r>
              <a:rPr lang="en-US" sz="1600" dirty="0"/>
              <a:t>OAuth 2.0 </a:t>
            </a:r>
          </a:p>
          <a:p>
            <a:pPr marL="742950" lvl="1" indent="-285750">
              <a:spcBef>
                <a:spcPts val="600"/>
              </a:spcBef>
              <a:buSzPct val="88000"/>
              <a:buFont typeface="Courier New" panose="02070309020205020404" pitchFamily="49" charset="0"/>
              <a:buChar char="o"/>
            </a:pPr>
            <a:r>
              <a:rPr lang="en-US" sz="1600" dirty="0"/>
              <a:t>SSO Configuration:</a:t>
            </a:r>
          </a:p>
          <a:p>
            <a:pPr marL="742950" lvl="1" indent="-285750">
              <a:spcBef>
                <a:spcPts val="500"/>
              </a:spcBef>
              <a:buSzPct val="88000"/>
              <a:buFont typeface="Courier New" panose="02070309020205020404" pitchFamily="49" charset="0"/>
              <a:buChar char="o"/>
            </a:pPr>
            <a:endParaRPr lang="en-US" sz="1600" dirty="0"/>
          </a:p>
          <a:p>
            <a:pPr marL="742950" lvl="1" indent="-285750">
              <a:spcBef>
                <a:spcPts val="500"/>
              </a:spcBef>
              <a:buSzPct val="88000"/>
              <a:buFont typeface="Courier New" panose="02070309020205020404" pitchFamily="49" charset="0"/>
              <a:buChar char="o"/>
            </a:pPr>
            <a:endParaRPr lang="en-US" sz="1600" dirty="0"/>
          </a:p>
          <a:p>
            <a:pPr marL="457200" lvl="1" indent="0">
              <a:spcBef>
                <a:spcPts val="500"/>
              </a:spcBef>
              <a:buSzPct val="88000"/>
              <a:buNone/>
            </a:pPr>
            <a:endParaRPr lang="en-US" sz="1600" dirty="0"/>
          </a:p>
          <a:p>
            <a:pPr marL="742950" lvl="1" indent="-285750">
              <a:spcBef>
                <a:spcPts val="500"/>
              </a:spcBef>
              <a:buSzPct val="88000"/>
              <a:buFont typeface="Courier New" panose="02070309020205020404" pitchFamily="49" charset="0"/>
              <a:buChar char="o"/>
            </a:pPr>
            <a:r>
              <a:rPr lang="en-US" sz="1600" dirty="0"/>
              <a:t>Multi-factor Authentication</a:t>
            </a:r>
          </a:p>
          <a:p>
            <a:pPr marL="742950" lvl="1" indent="-285750">
              <a:spcBef>
                <a:spcPts val="600"/>
              </a:spcBef>
              <a:buSzPct val="88000"/>
              <a:buFont typeface="Courier New" panose="02070309020205020404" pitchFamily="49" charset="0"/>
              <a:buChar char="o"/>
            </a:pPr>
            <a:endParaRPr lang="en-US" sz="1600" dirty="0"/>
          </a:p>
        </p:txBody>
      </p:sp>
      <p:sp>
        <p:nvSpPr>
          <p:cNvPr id="2" name="TextBox 1">
            <a:extLst>
              <a:ext uri="{FF2B5EF4-FFF2-40B4-BE49-F238E27FC236}">
                <a16:creationId xmlns:a16="http://schemas.microsoft.com/office/drawing/2014/main" id="{FA2BDA74-8128-2940-A68A-030D194C0B95}"/>
              </a:ext>
            </a:extLst>
          </p:cNvPr>
          <p:cNvSpPr txBox="1"/>
          <p:nvPr/>
        </p:nvSpPr>
        <p:spPr>
          <a:xfrm>
            <a:off x="796924" y="2931517"/>
            <a:ext cx="8056564" cy="1361527"/>
          </a:xfrm>
          <a:prstGeom prst="rect">
            <a:avLst/>
          </a:prstGeom>
          <a:noFill/>
        </p:spPr>
        <p:txBody>
          <a:bodyPr wrap="square" numCol="2" rtlCol="0">
            <a:spAutoFit/>
          </a:bodyPr>
          <a:lstStyle/>
          <a:p>
            <a:pPr marL="1200150" lvl="2" indent="-285750">
              <a:lnSpc>
                <a:spcPct val="115000"/>
              </a:lnSpc>
              <a:spcBef>
                <a:spcPts val="400"/>
              </a:spcBef>
              <a:buClr>
                <a:srgbClr val="09101D"/>
              </a:buClr>
              <a:buSzPct val="100000"/>
              <a:buFont typeface="Wingdings" panose="05000000000000000000" pitchFamily="2" charset="2"/>
              <a:buChar char="§"/>
            </a:pPr>
            <a:r>
              <a:rPr lang="en-US" sz="1600" dirty="0">
                <a:solidFill>
                  <a:srgbClr val="09101D"/>
                </a:solidFill>
                <a:latin typeface="Source Sans Pro"/>
                <a:ea typeface="Source Sans Pro"/>
                <a:sym typeface="Source Sans Pro"/>
              </a:rPr>
              <a:t>SAML</a:t>
            </a:r>
          </a:p>
          <a:p>
            <a:pPr marL="1200150" lvl="2" indent="-285750">
              <a:lnSpc>
                <a:spcPct val="115000"/>
              </a:lnSpc>
              <a:spcBef>
                <a:spcPts val="400"/>
              </a:spcBef>
              <a:buClr>
                <a:srgbClr val="09101D"/>
              </a:buClr>
              <a:buSzPct val="100000"/>
              <a:buFont typeface="Wingdings" panose="05000000000000000000" pitchFamily="2" charset="2"/>
              <a:buChar char="§"/>
            </a:pPr>
            <a:r>
              <a:rPr lang="en-US" sz="1600" dirty="0">
                <a:solidFill>
                  <a:srgbClr val="09101D"/>
                </a:solidFill>
                <a:latin typeface="Source Sans Pro"/>
                <a:ea typeface="Source Sans Pro"/>
                <a:sym typeface="Source Sans Pro"/>
              </a:rPr>
              <a:t>Facebook Connect</a:t>
            </a:r>
          </a:p>
          <a:p>
            <a:pPr marL="1200150" lvl="2" indent="-285750">
              <a:lnSpc>
                <a:spcPct val="115000"/>
              </a:lnSpc>
              <a:spcBef>
                <a:spcPts val="400"/>
              </a:spcBef>
              <a:buClr>
                <a:srgbClr val="09101D"/>
              </a:buClr>
              <a:buSzPct val="100000"/>
              <a:buFont typeface="Wingdings" panose="05000000000000000000" pitchFamily="2" charset="2"/>
              <a:buChar char="§"/>
            </a:pPr>
            <a:r>
              <a:rPr lang="en-US" sz="1600" dirty="0">
                <a:solidFill>
                  <a:srgbClr val="09101D"/>
                </a:solidFill>
                <a:latin typeface="Source Sans Pro"/>
                <a:ea typeface="Source Sans Pro"/>
                <a:sym typeface="Source Sans Pro"/>
              </a:rPr>
              <a:t>OpenID Connect</a:t>
            </a:r>
          </a:p>
          <a:p>
            <a:pPr marL="1200150" lvl="2" indent="-285750">
              <a:lnSpc>
                <a:spcPct val="115000"/>
              </a:lnSpc>
              <a:spcBef>
                <a:spcPts val="400"/>
              </a:spcBef>
              <a:buClr>
                <a:srgbClr val="09101D"/>
              </a:buClr>
              <a:buSzPct val="100000"/>
              <a:buFont typeface="Wingdings" panose="05000000000000000000" pitchFamily="2" charset="2"/>
              <a:buChar char="§"/>
            </a:pPr>
            <a:endParaRPr lang="en-US" sz="1600" dirty="0">
              <a:solidFill>
                <a:srgbClr val="09101D"/>
              </a:solidFill>
              <a:latin typeface="Source Sans Pro"/>
              <a:ea typeface="Source Sans Pro"/>
              <a:sym typeface="Source Sans Pro"/>
            </a:endParaRPr>
          </a:p>
          <a:p>
            <a:pPr marL="1200150" lvl="2" indent="-285750">
              <a:lnSpc>
                <a:spcPct val="115000"/>
              </a:lnSpc>
              <a:spcBef>
                <a:spcPts val="400"/>
              </a:spcBef>
              <a:buClr>
                <a:srgbClr val="09101D"/>
              </a:buClr>
              <a:buSzPct val="100000"/>
              <a:buFont typeface="Wingdings" panose="05000000000000000000" pitchFamily="2" charset="2"/>
              <a:buChar char="§"/>
            </a:pPr>
            <a:r>
              <a:rPr lang="en-US" sz="1600" dirty="0" err="1">
                <a:solidFill>
                  <a:srgbClr val="09101D"/>
                </a:solidFill>
                <a:latin typeface="Source Sans Pro"/>
                <a:ea typeface="Source Sans Pro"/>
                <a:sym typeface="Source Sans Pro"/>
              </a:rPr>
              <a:t>OpenSSO</a:t>
            </a:r>
            <a:endParaRPr lang="en-US" sz="1600" dirty="0">
              <a:solidFill>
                <a:srgbClr val="09101D"/>
              </a:solidFill>
              <a:latin typeface="Source Sans Pro"/>
              <a:ea typeface="Source Sans Pro"/>
              <a:sym typeface="Source Sans Pro"/>
            </a:endParaRPr>
          </a:p>
          <a:p>
            <a:pPr marL="1200150" lvl="2" indent="-285750">
              <a:lnSpc>
                <a:spcPct val="115000"/>
              </a:lnSpc>
              <a:spcBef>
                <a:spcPts val="400"/>
              </a:spcBef>
              <a:buClr>
                <a:srgbClr val="09101D"/>
              </a:buClr>
              <a:buSzPct val="100000"/>
              <a:buFont typeface="Wingdings" panose="05000000000000000000" pitchFamily="2" charset="2"/>
              <a:buChar char="§"/>
            </a:pPr>
            <a:r>
              <a:rPr lang="en-US" sz="1600" dirty="0">
                <a:solidFill>
                  <a:srgbClr val="09101D"/>
                </a:solidFill>
                <a:latin typeface="Source Sans Pro"/>
                <a:ea typeface="Source Sans Pro"/>
                <a:sym typeface="Source Sans Pro"/>
              </a:rPr>
              <a:t>Token Based SSO</a:t>
            </a:r>
          </a:p>
        </p:txBody>
      </p:sp>
    </p:spTree>
    <p:extLst>
      <p:ext uri="{BB962C8B-B14F-4D97-AF65-F5344CB8AC3E}">
        <p14:creationId xmlns:p14="http://schemas.microsoft.com/office/powerpoint/2010/main" val="370403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Authenticating Mondego Users</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can add Users in a variety of ways including:</a:t>
            </a:r>
          </a:p>
          <a:p>
            <a:pPr marL="742950" lvl="1" indent="-285750">
              <a:spcBef>
                <a:spcPts val="600"/>
              </a:spcBef>
              <a:buSzPct val="88000"/>
              <a:buFont typeface="Courier New" panose="02070309020205020404" pitchFamily="49" charset="0"/>
              <a:buChar char="o"/>
            </a:pPr>
            <a:r>
              <a:rPr lang="en-US" sz="1600" dirty="0"/>
              <a:t>Importing Users from its existing LDAP server and maintaining the data on that server as needed</a:t>
            </a:r>
          </a:p>
          <a:p>
            <a:pPr marL="742950" lvl="1" indent="-285750">
              <a:spcBef>
                <a:spcPts val="600"/>
              </a:spcBef>
              <a:buSzPct val="88000"/>
              <a:buFont typeface="Courier New" panose="02070309020205020404" pitchFamily="49" charset="0"/>
              <a:buChar char="o"/>
            </a:pPr>
            <a:r>
              <a:rPr lang="en-US" sz="1600" dirty="0"/>
              <a:t>Creating new Users from the Administrator account, useful whenever new employees are added to the platform</a:t>
            </a:r>
          </a:p>
          <a:p>
            <a:pPr marL="742950" lvl="1" indent="-285750">
              <a:spcBef>
                <a:spcPts val="600"/>
              </a:spcBef>
              <a:buSzPct val="88000"/>
              <a:buFont typeface="Courier New" panose="02070309020205020404" pitchFamily="49" charset="0"/>
              <a:buChar char="o"/>
            </a:pPr>
            <a:r>
              <a:rPr lang="en-US" sz="1600" dirty="0"/>
              <a:t>Allowing Users to register and create their own accounts, ideal for Mondego’s banking and investment sites</a:t>
            </a:r>
          </a:p>
          <a:p>
            <a:pPr marL="285750" indent="-285750">
              <a:spcBef>
                <a:spcPts val="600"/>
              </a:spcBef>
              <a:buSzPct val="150000"/>
              <a:buFont typeface="Arial" panose="020B0604020202020204" pitchFamily="34" charset="0"/>
              <a:buChar char="•"/>
            </a:pPr>
            <a:r>
              <a:rPr lang="en-US" dirty="0"/>
              <a:t>Mondego also has several options for authenticating users, including SSO, SAML, and Multifactor Authentication </a:t>
            </a:r>
          </a:p>
        </p:txBody>
      </p:sp>
    </p:spTree>
    <p:extLst>
      <p:ext uri="{BB962C8B-B14F-4D97-AF65-F5344CB8AC3E}">
        <p14:creationId xmlns:p14="http://schemas.microsoft.com/office/powerpoint/2010/main" val="1679954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3"/>
            <a:ext cx="7362092" cy="1892861"/>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needs its platform to include several kinds of users, including employees, partners, and customers. It can do this by: </a:t>
            </a:r>
          </a:p>
          <a:p>
            <a:pPr marL="742950" lvl="1" indent="-285750">
              <a:spcBef>
                <a:spcPts val="600"/>
              </a:spcBef>
              <a:buSzPct val="88000"/>
              <a:buFont typeface="Courier New" panose="02070309020205020404" pitchFamily="49" charset="0"/>
              <a:buChar char="o"/>
            </a:pPr>
            <a:r>
              <a:rPr lang="en-US" sz="1600" dirty="0"/>
              <a:t>Importing existing users from an </a:t>
            </a:r>
            <a:r>
              <a:rPr lang="en-US" sz="1600" b="1" dirty="0">
                <a:solidFill>
                  <a:schemeClr val="bg1">
                    <a:lumMod val="75000"/>
                  </a:schemeClr>
                </a:solidFill>
                <a:highlight>
                  <a:srgbClr val="C0C0C0"/>
                </a:highlight>
              </a:rPr>
              <a:t>LDAP server</a:t>
            </a:r>
          </a:p>
          <a:p>
            <a:pPr marL="742950" lvl="1" indent="-285750">
              <a:spcBef>
                <a:spcPts val="600"/>
              </a:spcBef>
              <a:buSzPct val="88000"/>
              <a:buFont typeface="Courier New" panose="02070309020205020404" pitchFamily="49" charset="0"/>
              <a:buChar char="o"/>
            </a:pPr>
            <a:r>
              <a:rPr lang="en-US" sz="1600" dirty="0"/>
              <a:t>Creating new Users using the </a:t>
            </a:r>
            <a:r>
              <a:rPr lang="en-US" sz="1600" b="1" dirty="0">
                <a:solidFill>
                  <a:schemeClr val="bg1">
                    <a:lumMod val="75000"/>
                  </a:schemeClr>
                </a:solidFill>
                <a:highlight>
                  <a:srgbClr val="C0C0C0"/>
                </a:highlight>
              </a:rPr>
              <a:t>Administrator</a:t>
            </a:r>
            <a:r>
              <a:rPr lang="en-US" sz="1600" dirty="0"/>
              <a:t> account</a:t>
            </a:r>
          </a:p>
          <a:p>
            <a:pPr marL="742950" lvl="1" indent="-285750">
              <a:spcBef>
                <a:spcPts val="600"/>
              </a:spcBef>
              <a:buSzPct val="88000"/>
              <a:buFont typeface="Courier New" panose="02070309020205020404" pitchFamily="49" charset="0"/>
              <a:buChar char="o"/>
            </a:pPr>
            <a:r>
              <a:rPr lang="en-US" sz="1600" dirty="0"/>
              <a:t>Enabling Open </a:t>
            </a:r>
            <a:r>
              <a:rPr lang="en-US" sz="1600" b="1" dirty="0">
                <a:solidFill>
                  <a:schemeClr val="bg1">
                    <a:lumMod val="75000"/>
                  </a:schemeClr>
                </a:solidFill>
                <a:highlight>
                  <a:srgbClr val="C0C0C0"/>
                </a:highlight>
              </a:rPr>
              <a:t>Registration</a:t>
            </a:r>
            <a:r>
              <a:rPr lang="en-US" sz="1600" dirty="0"/>
              <a:t> and setting </a:t>
            </a:r>
            <a:r>
              <a:rPr lang="en-US" sz="1600" b="1" dirty="0">
                <a:solidFill>
                  <a:schemeClr val="bg1">
                    <a:lumMod val="75000"/>
                  </a:schemeClr>
                </a:solidFill>
                <a:highlight>
                  <a:srgbClr val="C0C0C0"/>
                </a:highlight>
              </a:rPr>
              <a:t>Authentication</a:t>
            </a:r>
            <a:r>
              <a:rPr lang="en-US" sz="1600" dirty="0"/>
              <a:t> options	</a:t>
            </a:r>
          </a:p>
          <a:p>
            <a:pPr marL="285750" indent="-285750">
              <a:spcBef>
                <a:spcPts val="600"/>
              </a:spcBef>
              <a:buSzPct val="150000"/>
              <a:buFont typeface="Arial" panose="020B0604020202020204" pitchFamily="34" charset="0"/>
              <a:buChar char="•"/>
            </a:pPr>
            <a:r>
              <a:rPr lang="en-US" dirty="0"/>
              <a:t>Authentication options available to Mondego with Liferay DXP include </a:t>
            </a:r>
            <a:r>
              <a:rPr lang="en-US" b="1" dirty="0">
                <a:solidFill>
                  <a:schemeClr val="bg1">
                    <a:lumMod val="75000"/>
                  </a:schemeClr>
                </a:solidFill>
                <a:highlight>
                  <a:srgbClr val="C0C0C0"/>
                </a:highlight>
              </a:rPr>
              <a:t>SSO</a:t>
            </a:r>
            <a:r>
              <a:rPr lang="en-US" dirty="0"/>
              <a:t>, </a:t>
            </a:r>
            <a:r>
              <a:rPr lang="en-US" b="1" dirty="0">
                <a:solidFill>
                  <a:schemeClr val="bg1">
                    <a:lumMod val="75000"/>
                  </a:schemeClr>
                </a:solidFill>
                <a:highlight>
                  <a:srgbClr val="C0C0C0"/>
                </a:highlight>
              </a:rPr>
              <a:t>OAuth2</a:t>
            </a:r>
            <a:r>
              <a:rPr lang="en-US" dirty="0"/>
              <a:t>, and </a:t>
            </a:r>
            <a:r>
              <a:rPr lang="en-US" b="1" dirty="0">
                <a:solidFill>
                  <a:schemeClr val="bg1">
                    <a:lumMod val="75000"/>
                  </a:schemeClr>
                </a:solidFill>
                <a:highlight>
                  <a:srgbClr val="C0C0C0"/>
                </a:highlight>
              </a:rPr>
              <a:t>Multi-factor authentication</a:t>
            </a:r>
            <a:r>
              <a:rPr lang="en-US" dirty="0"/>
              <a:t>. </a:t>
            </a:r>
          </a:p>
          <a:p>
            <a:pPr marL="285750" indent="-285750">
              <a:spcBef>
                <a:spcPts val="600"/>
              </a:spcBef>
              <a:buSzPct val="150000"/>
              <a:buFont typeface="Arial" panose="020B0604020202020204" pitchFamily="34" charset="0"/>
              <a:buChar char="•"/>
            </a:pPr>
            <a:r>
              <a:rPr lang="en-US" dirty="0"/>
              <a:t>Mondego Administrators can keep Liferay and their LDAP in sync by establishing what data needs to be </a:t>
            </a:r>
            <a:r>
              <a:rPr lang="en-US" b="1" dirty="0">
                <a:solidFill>
                  <a:schemeClr val="bg1">
                    <a:lumMod val="75000"/>
                  </a:schemeClr>
                </a:solidFill>
                <a:highlight>
                  <a:srgbClr val="C0C0C0"/>
                </a:highlight>
              </a:rPr>
              <a:t>imported</a:t>
            </a:r>
            <a:r>
              <a:rPr lang="en-US" dirty="0">
                <a:solidFill>
                  <a:schemeClr val="bg1">
                    <a:lumMod val="75000"/>
                  </a:schemeClr>
                </a:solidFill>
              </a:rPr>
              <a:t> </a:t>
            </a:r>
            <a:r>
              <a:rPr lang="en-US" dirty="0">
                <a:solidFill>
                  <a:schemeClr val="tx1"/>
                </a:solidFill>
              </a:rPr>
              <a:t>and </a:t>
            </a:r>
            <a:r>
              <a:rPr lang="en-US" b="1" dirty="0">
                <a:solidFill>
                  <a:schemeClr val="bg1">
                    <a:lumMod val="75000"/>
                  </a:schemeClr>
                </a:solidFill>
                <a:highlight>
                  <a:srgbClr val="C0C0C0"/>
                </a:highlight>
              </a:rPr>
              <a:t>exported</a:t>
            </a:r>
            <a:r>
              <a:rPr lang="en-US" dirty="0">
                <a:solidFill>
                  <a:schemeClr val="tx1"/>
                </a:solidFill>
              </a:rPr>
              <a:t>.</a:t>
            </a:r>
            <a:endParaRPr lang="en-US" dirty="0"/>
          </a:p>
        </p:txBody>
      </p:sp>
    </p:spTree>
    <p:extLst>
      <p:ext uri="{BB962C8B-B14F-4D97-AF65-F5344CB8AC3E}">
        <p14:creationId xmlns:p14="http://schemas.microsoft.com/office/powerpoint/2010/main" val="250100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needs its platform to include several kinds of users, including employees, partners, and customers. It can do this by: </a:t>
            </a:r>
          </a:p>
          <a:p>
            <a:pPr marL="742950" lvl="1" indent="-285750">
              <a:spcBef>
                <a:spcPts val="600"/>
              </a:spcBef>
              <a:buSzPct val="88000"/>
              <a:buFont typeface="Courier New" panose="02070309020205020404" pitchFamily="49" charset="0"/>
              <a:buChar char="o"/>
            </a:pPr>
            <a:r>
              <a:rPr lang="en-US" sz="1600" dirty="0"/>
              <a:t>Importing existing users from an </a:t>
            </a:r>
            <a:r>
              <a:rPr lang="en-US" sz="1600" b="1" dirty="0">
                <a:solidFill>
                  <a:schemeClr val="accent1"/>
                </a:solidFill>
                <a:highlight>
                  <a:srgbClr val="C0C0C0"/>
                </a:highlight>
              </a:rPr>
              <a:t>LDAP server</a:t>
            </a:r>
          </a:p>
          <a:p>
            <a:pPr marL="742950" lvl="1" indent="-285750">
              <a:spcBef>
                <a:spcPts val="600"/>
              </a:spcBef>
              <a:buSzPct val="88000"/>
              <a:buFont typeface="Courier New" panose="02070309020205020404" pitchFamily="49" charset="0"/>
              <a:buChar char="o"/>
            </a:pPr>
            <a:r>
              <a:rPr lang="en-US" sz="1600" dirty="0"/>
              <a:t>Creating new Users using the </a:t>
            </a:r>
            <a:r>
              <a:rPr lang="en-US" sz="1600" b="1" dirty="0">
                <a:solidFill>
                  <a:schemeClr val="accent1"/>
                </a:solidFill>
                <a:highlight>
                  <a:srgbClr val="C0C0C0"/>
                </a:highlight>
              </a:rPr>
              <a:t>Administrator</a:t>
            </a:r>
            <a:r>
              <a:rPr lang="en-US" sz="1600" dirty="0"/>
              <a:t> account</a:t>
            </a:r>
          </a:p>
          <a:p>
            <a:pPr marL="742950" lvl="1" indent="-285750">
              <a:spcBef>
                <a:spcPts val="600"/>
              </a:spcBef>
              <a:buSzPct val="88000"/>
              <a:buFont typeface="Courier New" panose="02070309020205020404" pitchFamily="49" charset="0"/>
              <a:buChar char="o"/>
            </a:pPr>
            <a:r>
              <a:rPr lang="en-US" sz="1600" dirty="0"/>
              <a:t>Enabling Open </a:t>
            </a:r>
            <a:r>
              <a:rPr lang="en-US" sz="1600" b="1" dirty="0">
                <a:solidFill>
                  <a:schemeClr val="accent1"/>
                </a:solidFill>
                <a:highlight>
                  <a:srgbClr val="C0C0C0"/>
                </a:highlight>
              </a:rPr>
              <a:t>Registration</a:t>
            </a:r>
            <a:r>
              <a:rPr lang="en-US" sz="1600" dirty="0"/>
              <a:t> and setting </a:t>
            </a:r>
            <a:r>
              <a:rPr lang="en-US" sz="1600" b="1" dirty="0">
                <a:solidFill>
                  <a:schemeClr val="accent1"/>
                </a:solidFill>
                <a:highlight>
                  <a:srgbClr val="C0C0C0"/>
                </a:highlight>
              </a:rPr>
              <a:t>Authentication</a:t>
            </a:r>
            <a:r>
              <a:rPr lang="en-US" sz="1600" dirty="0"/>
              <a:t> options	</a:t>
            </a:r>
          </a:p>
          <a:p>
            <a:pPr marL="285750" indent="-285750">
              <a:spcBef>
                <a:spcPts val="600"/>
              </a:spcBef>
              <a:buSzPct val="150000"/>
              <a:buFont typeface="Arial" panose="020B0604020202020204" pitchFamily="34" charset="0"/>
              <a:buChar char="•"/>
            </a:pPr>
            <a:r>
              <a:rPr lang="en-US" dirty="0"/>
              <a:t>Authentication options available to Mondego with Liferay DXP include </a:t>
            </a: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rPr>
              <a:t>SSO</a:t>
            </a:r>
            <a:r>
              <a:rPr lang="en-US" sz="1600" dirty="0"/>
              <a:t>, </a:t>
            </a:r>
            <a:r>
              <a:rPr lang="en-US" sz="1600" b="1" dirty="0">
                <a:solidFill>
                  <a:schemeClr val="accent1"/>
                </a:solidFill>
                <a:highlight>
                  <a:srgbClr val="C0C0C0"/>
                </a:highlight>
              </a:rPr>
              <a:t>OAuth2</a:t>
            </a:r>
            <a:r>
              <a:rPr lang="en-US" sz="1600" dirty="0"/>
              <a:t>, and </a:t>
            </a: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rPr>
              <a:t>Multi-factor authentication</a:t>
            </a:r>
            <a:r>
              <a:rPr lang="en-US" sz="1600" dirty="0"/>
              <a:t>. </a:t>
            </a:r>
          </a:p>
          <a:p>
            <a:pPr marL="285750" indent="-285750">
              <a:spcBef>
                <a:spcPts val="600"/>
              </a:spcBef>
              <a:buSzPct val="150000"/>
              <a:buFont typeface="Arial" panose="020B0604020202020204" pitchFamily="34" charset="0"/>
              <a:buChar char="•"/>
            </a:pPr>
            <a:r>
              <a:rPr lang="en-US" dirty="0"/>
              <a:t>Mondego Administrators can keep Liferay and their LDAP in sync by establishing what data needs to be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imported</a:t>
            </a:r>
            <a:r>
              <a:rPr lang="en-US" dirty="0">
                <a:solidFill>
                  <a:schemeClr val="bg1">
                    <a:lumMod val="75000"/>
                  </a:schemeClr>
                </a:solidFill>
              </a:rPr>
              <a:t> </a:t>
            </a:r>
            <a:r>
              <a:rPr lang="en-US" dirty="0">
                <a:solidFill>
                  <a:schemeClr val="tx1"/>
                </a:solidFill>
              </a:rPr>
              <a:t>and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exported</a:t>
            </a:r>
            <a:r>
              <a:rPr lang="en-US" dirty="0">
                <a:solidFill>
                  <a:schemeClr val="tx1"/>
                </a:solidFill>
              </a:rPr>
              <a:t>.</a:t>
            </a:r>
            <a:endParaRPr lang="en-US" dirty="0"/>
          </a:p>
          <a:p>
            <a:pPr marL="742950" lvl="1" indent="-285750">
              <a:spcBef>
                <a:spcPts val="600"/>
              </a:spcBef>
              <a:buSzPct val="88000"/>
              <a:buFont typeface="Courier New" panose="02070309020205020404" pitchFamily="49" charset="0"/>
              <a:buChar char="o"/>
            </a:pPr>
            <a:endParaRPr lang="en-US" sz="1600" dirty="0"/>
          </a:p>
        </p:txBody>
      </p:sp>
    </p:spTree>
    <p:extLst>
      <p:ext uri="{BB962C8B-B14F-4D97-AF65-F5344CB8AC3E}">
        <p14:creationId xmlns:p14="http://schemas.microsoft.com/office/powerpoint/2010/main" val="194078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Create New Users</a:t>
            </a:r>
            <a:endParaRPr dirty="0"/>
          </a:p>
        </p:txBody>
      </p:sp>
    </p:spTree>
    <p:extLst>
      <p:ext uri="{BB962C8B-B14F-4D97-AF65-F5344CB8AC3E}">
        <p14:creationId xmlns:p14="http://schemas.microsoft.com/office/powerpoint/2010/main" val="78007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Create New Users Exercise Objectives</a:t>
            </a:r>
            <a:endParaRPr dirty="0">
              <a:solidFill>
                <a:schemeClr val="tx1"/>
              </a:solidFill>
            </a:endParaRPr>
          </a:p>
        </p:txBody>
      </p:sp>
      <p:sp>
        <p:nvSpPr>
          <p:cNvPr id="136" name="Google Shape;136;p21"/>
          <p:cNvSpPr txBox="1">
            <a:spLocks noGrp="1"/>
          </p:cNvSpPr>
          <p:nvPr>
            <p:ph type="subTitle" idx="1"/>
          </p:nvPr>
        </p:nvSpPr>
        <p:spPr>
          <a:xfrm>
            <a:off x="2244175" y="1847907"/>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Create a new platform administrator</a:t>
            </a:r>
          </a:p>
          <a:p>
            <a:pPr marL="285750" lvl="0" indent="-285750">
              <a:spcBef>
                <a:spcPts val="600"/>
              </a:spcBef>
              <a:buSzPct val="150000"/>
              <a:buFont typeface="Arial" panose="020B0604020202020204" pitchFamily="34" charset="0"/>
              <a:buChar char="•"/>
            </a:pPr>
            <a:r>
              <a:rPr lang="en-US" sz="1600" dirty="0"/>
              <a:t>Create two new Users while signed in as the new administrator </a:t>
            </a:r>
          </a:p>
          <a:p>
            <a:pPr marL="285750" lvl="0" indent="-285750">
              <a:spcBef>
                <a:spcPts val="600"/>
              </a:spcBef>
              <a:buSzPct val="150000"/>
              <a:buFont typeface="Arial" panose="020B0604020202020204" pitchFamily="34" charset="0"/>
              <a:buChar char="•"/>
            </a:pPr>
            <a:r>
              <a:rPr lang="en-US" sz="1600" dirty="0"/>
              <a:t>Give the new Users passwords and access to the Mondego Group Site </a:t>
            </a:r>
          </a:p>
        </p:txBody>
      </p:sp>
    </p:spTree>
    <p:extLst>
      <p:ext uri="{BB962C8B-B14F-4D97-AF65-F5344CB8AC3E}">
        <p14:creationId xmlns:p14="http://schemas.microsoft.com/office/powerpoint/2010/main" val="2024587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3859189"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new platform administrator, Elliot Quinn</a:t>
            </a:r>
          </a:p>
          <a:p>
            <a:pPr marL="342900" lvl="0" indent="-342900">
              <a:spcBef>
                <a:spcPts val="600"/>
              </a:spcBef>
              <a:buFont typeface="+mj-lt"/>
              <a:buAutoNum type="arabicPeriod"/>
            </a:pPr>
            <a:r>
              <a:rPr lang="en-US" dirty="0"/>
              <a:t>Give Elliot a Password</a:t>
            </a:r>
          </a:p>
          <a:p>
            <a:pPr marL="342900" lvl="0" indent="-342900">
              <a:spcBef>
                <a:spcPts val="600"/>
              </a:spcBef>
              <a:buFont typeface="+mj-lt"/>
              <a:buAutoNum type="arabicPeriod"/>
            </a:pPr>
            <a:r>
              <a:rPr lang="en-US" dirty="0"/>
              <a:t>Make Elliot an Administrator</a:t>
            </a:r>
          </a:p>
          <a:p>
            <a:pPr marL="342900" lvl="0" indent="-342900">
              <a:spcBef>
                <a:spcPts val="600"/>
              </a:spcBef>
              <a:buFont typeface="+mj-lt"/>
              <a:buAutoNum type="arabicPeriod"/>
            </a:pPr>
            <a:r>
              <a:rPr lang="en-US" dirty="0"/>
              <a:t>Sign in as Elliot Quinn</a:t>
            </a:r>
          </a:p>
          <a:p>
            <a:pPr marL="0" lvl="0" indent="0" algn="l" rtl="0">
              <a:spcBef>
                <a:spcPts val="1600"/>
              </a:spcBef>
              <a:spcAft>
                <a:spcPts val="1600"/>
              </a:spcAft>
              <a:buNone/>
            </a:pPr>
            <a:endParaRPr dirty="0"/>
          </a:p>
        </p:txBody>
      </p:sp>
      <p:sp>
        <p:nvSpPr>
          <p:cNvPr id="112" name="Google Shape;112;p18"/>
          <p:cNvSpPr txBox="1">
            <a:spLocks noGrp="1"/>
          </p:cNvSpPr>
          <p:nvPr>
            <p:ph type="title"/>
          </p:nvPr>
        </p:nvSpPr>
        <p:spPr>
          <a:xfrm>
            <a:off x="1008184" y="864030"/>
            <a:ext cx="5126397"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New Users Exercise Steps (1/3)</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pic>
        <p:nvPicPr>
          <p:cNvPr id="6" name="Google Shape;115;p18">
            <a:extLst>
              <a:ext uri="{FF2B5EF4-FFF2-40B4-BE49-F238E27FC236}">
                <a16:creationId xmlns:a16="http://schemas.microsoft.com/office/drawing/2014/main" id="{86B9DBE0-629A-7D40-9E31-1A1C15C9A622}"/>
              </a:ext>
            </a:extLst>
          </p:cNvPr>
          <p:cNvPicPr preferRelativeResize="0"/>
          <p:nvPr/>
        </p:nvPicPr>
        <p:blipFill>
          <a:blip r:embed="rId4"/>
          <a:srcRect t="2064" b="2064"/>
          <a:stretch/>
        </p:blipFill>
        <p:spPr>
          <a:xfrm>
            <a:off x="4410174" y="1738897"/>
            <a:ext cx="4609649" cy="224281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9565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244725" y="1925614"/>
            <a:ext cx="5985275" cy="2297672"/>
          </a:xfrm>
          <a:prstGeom prst="rect">
            <a:avLst/>
          </a:prstGeom>
        </p:spPr>
        <p:txBody>
          <a:bodyPr spcFirstLastPara="1" wrap="square" lIns="0" tIns="91425" rIns="0" bIns="91425" anchor="t" anchorCtr="0">
            <a:noAutofit/>
          </a:bodyPr>
          <a:lstStyle/>
          <a:p>
            <a:pPr marL="342900" lvl="0">
              <a:spcAft>
                <a:spcPts val="1600"/>
              </a:spcAft>
              <a:buFont typeface="Source Sans Pro" panose="020B0503030403020204" pitchFamily="34" charset="0"/>
              <a:buChar char="◉"/>
            </a:pPr>
            <a:r>
              <a:rPr lang="en-US" sz="1600" dirty="0"/>
              <a:t>Users can be created or imported from existing databases</a:t>
            </a:r>
          </a:p>
          <a:p>
            <a:pPr marL="342900" lvl="0">
              <a:spcAft>
                <a:spcPts val="1600"/>
              </a:spcAft>
              <a:buFont typeface="Source Sans Pro" panose="020B0503030403020204" pitchFamily="34" charset="0"/>
              <a:buChar char="◉"/>
            </a:pPr>
            <a:r>
              <a:rPr lang="en-US" sz="1600" dirty="0"/>
              <a:t>Users can be organized into hierarchical structures and individual groups</a:t>
            </a:r>
          </a:p>
          <a:p>
            <a:pPr marL="342900" lvl="0">
              <a:spcAft>
                <a:spcPts val="1600"/>
              </a:spcAft>
              <a:buFont typeface="Source Sans Pro" panose="020B0503030403020204" pitchFamily="34" charset="0"/>
              <a:buChar char="◉"/>
            </a:pPr>
            <a:r>
              <a:rPr lang="en-US" sz="1600" dirty="0"/>
              <a:t>Permissions are actions on resources and can be assigned to Users through Roles</a:t>
            </a:r>
          </a:p>
          <a:p>
            <a:pPr marL="342900" lvl="0">
              <a:spcAft>
                <a:spcPts val="1600"/>
              </a:spcAft>
              <a:buFont typeface="Source Sans Pro" panose="020B0503030403020204" pitchFamily="34" charset="0"/>
              <a:buChar char="◉"/>
            </a:pPr>
            <a:r>
              <a:rPr lang="en-US" sz="1600" dirty="0"/>
              <a:t>Roles exist in three scopes: Regular, Organization, and Site</a:t>
            </a:r>
          </a:p>
        </p:txBody>
      </p:sp>
      <p:sp>
        <p:nvSpPr>
          <p:cNvPr id="4" name="Google Shape;135;p21">
            <a:extLst>
              <a:ext uri="{FF2B5EF4-FFF2-40B4-BE49-F238E27FC236}">
                <a16:creationId xmlns:a16="http://schemas.microsoft.com/office/drawing/2014/main" id="{E9E989D9-4B1A-D849-A7E8-3DC6584E95C6}"/>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r>
              <a:rPr lang="en-US" dirty="0"/>
              <a:t>Key Module Takeaways</a:t>
            </a:r>
            <a:endParaRPr lang="en-US" dirty="0">
              <a:solidFill>
                <a:schemeClr val="tx1"/>
              </a:solidFill>
            </a:endParaRPr>
          </a:p>
        </p:txBody>
      </p:sp>
    </p:spTree>
    <p:extLst>
      <p:ext uri="{BB962C8B-B14F-4D97-AF65-F5344CB8AC3E}">
        <p14:creationId xmlns:p14="http://schemas.microsoft.com/office/powerpoint/2010/main" val="14077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3859189"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the User Naomi Engel</a:t>
            </a:r>
          </a:p>
          <a:p>
            <a:pPr marL="342900" lvl="0" indent="-342900">
              <a:spcBef>
                <a:spcPts val="600"/>
              </a:spcBef>
              <a:buFont typeface="+mj-lt"/>
              <a:buAutoNum type="arabicPeriod"/>
            </a:pPr>
            <a:r>
              <a:rPr lang="en-US" dirty="0"/>
              <a:t>Give Naomi a Password</a:t>
            </a:r>
          </a:p>
          <a:p>
            <a:pPr marL="342900" lvl="0" indent="-342900">
              <a:spcBef>
                <a:spcPts val="600"/>
              </a:spcBef>
              <a:buFont typeface="+mj-lt"/>
              <a:buAutoNum type="arabicPeriod"/>
            </a:pPr>
            <a:r>
              <a:rPr lang="en-US" dirty="0"/>
              <a:t>Give Naomi Access to the Mondego Group Site</a:t>
            </a:r>
          </a:p>
          <a:p>
            <a:pPr marL="0" lvl="0" indent="0" algn="l" rtl="0">
              <a:spcBef>
                <a:spcPts val="1600"/>
              </a:spcBef>
              <a:spcAft>
                <a:spcPts val="1600"/>
              </a:spcAft>
              <a:buNone/>
            </a:pPr>
            <a:endParaRPr dirty="0"/>
          </a:p>
        </p:txBody>
      </p:sp>
      <p:sp>
        <p:nvSpPr>
          <p:cNvPr id="112" name="Google Shape;112;p18"/>
          <p:cNvSpPr txBox="1">
            <a:spLocks noGrp="1"/>
          </p:cNvSpPr>
          <p:nvPr>
            <p:ph type="title"/>
          </p:nvPr>
        </p:nvSpPr>
        <p:spPr>
          <a:xfrm>
            <a:off x="1008184" y="864030"/>
            <a:ext cx="5126397"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New Users Exercise Steps (2/3)</a:t>
            </a:r>
            <a:endParaRPr dirty="0">
              <a:solidFill>
                <a:schemeClr val="tx1"/>
              </a:solidFill>
            </a:endParaRPr>
          </a:p>
        </p:txBody>
      </p:sp>
      <p:pic>
        <p:nvPicPr>
          <p:cNvPr id="115" name="Google Shape;115;p18"/>
          <p:cNvPicPr preferRelativeResize="0"/>
          <p:nvPr/>
        </p:nvPicPr>
        <p:blipFill>
          <a:blip r:embed="rId3"/>
          <a:srcRect t="2064" b="2064"/>
          <a:stretch/>
        </p:blipFill>
        <p:spPr>
          <a:xfrm>
            <a:off x="4410174" y="1738897"/>
            <a:ext cx="4609649" cy="2242818"/>
          </a:xfrm>
          <a:prstGeom prst="rect">
            <a:avLst/>
          </a:prstGeom>
          <a:noFill/>
          <a:ln>
            <a:noFill/>
          </a:ln>
          <a:effectLst>
            <a:outerShdw blurRad="508000" dist="190500" dir="5400000" algn="ctr" rotWithShape="0">
              <a:srgbClr val="000000">
                <a:alpha val="20000"/>
              </a:srgbClr>
            </a:outerShdw>
          </a:effectLst>
        </p:spPr>
      </p:pic>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4"/>
          <a:stretch>
            <a:fillRect/>
          </a:stretch>
        </p:blipFill>
        <p:spPr>
          <a:xfrm>
            <a:off x="277674" y="864030"/>
            <a:ext cx="562708" cy="562708"/>
          </a:xfrm>
          <a:prstGeom prst="rect">
            <a:avLst/>
          </a:prstGeom>
        </p:spPr>
      </p:pic>
    </p:spTree>
    <p:extLst>
      <p:ext uri="{BB962C8B-B14F-4D97-AF65-F5344CB8AC3E}">
        <p14:creationId xmlns:p14="http://schemas.microsoft.com/office/powerpoint/2010/main" val="1137944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3859189"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the User Ayokunle Idowu</a:t>
            </a:r>
          </a:p>
          <a:p>
            <a:pPr marL="342900" lvl="0" indent="-342900">
              <a:spcBef>
                <a:spcPts val="600"/>
              </a:spcBef>
              <a:buFont typeface="+mj-lt"/>
              <a:buAutoNum type="arabicPeriod"/>
            </a:pPr>
            <a:r>
              <a:rPr lang="en-US" dirty="0"/>
              <a:t>Give Ayokunle a Password</a:t>
            </a:r>
          </a:p>
          <a:p>
            <a:pPr marL="342900" lvl="0" indent="-342900">
              <a:spcBef>
                <a:spcPts val="600"/>
              </a:spcBef>
              <a:buFont typeface="+mj-lt"/>
              <a:buAutoNum type="arabicPeriod"/>
            </a:pPr>
            <a:r>
              <a:rPr lang="en-US" dirty="0"/>
              <a:t>Give Ayokunle Access to the Mondego Group Site</a:t>
            </a:r>
          </a:p>
        </p:txBody>
      </p:sp>
      <p:sp>
        <p:nvSpPr>
          <p:cNvPr id="112" name="Google Shape;112;p18"/>
          <p:cNvSpPr txBox="1">
            <a:spLocks noGrp="1"/>
          </p:cNvSpPr>
          <p:nvPr>
            <p:ph type="title"/>
          </p:nvPr>
        </p:nvSpPr>
        <p:spPr>
          <a:xfrm>
            <a:off x="1008184" y="864030"/>
            <a:ext cx="5126397"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New Users Exercise Steps (3/3)</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pic>
        <p:nvPicPr>
          <p:cNvPr id="8" name="Google Shape;115;p18">
            <a:extLst>
              <a:ext uri="{FF2B5EF4-FFF2-40B4-BE49-F238E27FC236}">
                <a16:creationId xmlns:a16="http://schemas.microsoft.com/office/drawing/2014/main" id="{B17A74F3-8788-F44D-A62C-F33C3D9B47B8}"/>
              </a:ext>
            </a:extLst>
          </p:cNvPr>
          <p:cNvPicPr preferRelativeResize="0"/>
          <p:nvPr/>
        </p:nvPicPr>
        <p:blipFill>
          <a:blip r:embed="rId4"/>
          <a:srcRect t="2064" b="2064"/>
          <a:stretch/>
        </p:blipFill>
        <p:spPr>
          <a:xfrm>
            <a:off x="4410174" y="1738897"/>
            <a:ext cx="4609649" cy="224281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5978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new User, Bethany Park. Give Bethany a password, access to the Mondego Group Site, and the phone number (314) 157-2757 as Contact Information.</a:t>
            </a:r>
          </a:p>
        </p:txBody>
      </p:sp>
      <p:sp>
        <p:nvSpPr>
          <p:cNvPr id="112" name="Google Shape;112;p18"/>
          <p:cNvSpPr txBox="1">
            <a:spLocks noGrp="1"/>
          </p:cNvSpPr>
          <p:nvPr>
            <p:ph type="title"/>
          </p:nvPr>
        </p:nvSpPr>
        <p:spPr>
          <a:xfrm>
            <a:off x="1008185" y="864030"/>
            <a:ext cx="4636344"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New Users Bonus Exercises</a:t>
            </a:r>
            <a:endParaRPr dirty="0">
              <a:solidFill>
                <a:schemeClr val="tx1"/>
              </a:solidFill>
            </a:endParaRPr>
          </a:p>
        </p:txBody>
      </p:sp>
    </p:spTree>
    <p:extLst>
      <p:ext uri="{BB962C8B-B14F-4D97-AF65-F5344CB8AC3E}">
        <p14:creationId xmlns:p14="http://schemas.microsoft.com/office/powerpoint/2010/main" val="214834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Manage and Organize Users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656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5" name="Google Shape;115;p18"/>
          <p:cNvPicPr preferRelativeResize="0">
            <a:picLocks noChangeAspect="1"/>
          </p:cNvPicPr>
          <p:nvPr/>
        </p:nvPicPr>
        <p:blipFill>
          <a:blip r:embed="rId3"/>
          <a:srcRect/>
          <a:stretch/>
        </p:blipFill>
        <p:spPr>
          <a:xfrm>
            <a:off x="5389038" y="1606242"/>
            <a:ext cx="2804467" cy="2367634"/>
          </a:xfrm>
          <a:prstGeom prst="rect">
            <a:avLst/>
          </a:prstGeom>
          <a:noFill/>
          <a:ln>
            <a:noFill/>
          </a:ln>
          <a:effectLst>
            <a:outerShdw blurRad="508000" dist="190500" dir="5400000" algn="ctr" rotWithShape="0">
              <a:srgbClr val="000000">
                <a:alpha val="20000"/>
              </a:srgbClr>
            </a:outerShdw>
          </a:effectLst>
        </p:spPr>
      </p:pic>
      <p:sp>
        <p:nvSpPr>
          <p:cNvPr id="9" name="Google Shape;111;p18">
            <a:extLst>
              <a:ext uri="{FF2B5EF4-FFF2-40B4-BE49-F238E27FC236}">
                <a16:creationId xmlns:a16="http://schemas.microsoft.com/office/drawing/2014/main" id="{ABDE4192-63C6-D943-AA3E-4C1E521E4D8B}"/>
              </a:ext>
            </a:extLst>
          </p:cNvPr>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Organizations </a:t>
            </a:r>
            <a:r>
              <a:rPr lang="en-US" dirty="0"/>
              <a:t>give you the ability to organize Users hierarchically according to the structure of real-world groups and companies</a:t>
            </a:r>
          </a:p>
          <a:p>
            <a:pPr marL="285750" indent="-285750">
              <a:spcBef>
                <a:spcPts val="600"/>
              </a:spcBef>
              <a:buSzPct val="150000"/>
              <a:buFont typeface="Arial" panose="020B0604020202020204" pitchFamily="34" charset="0"/>
              <a:buChar char="•"/>
            </a:pPr>
            <a:r>
              <a:rPr lang="en-US" dirty="0"/>
              <a:t>Organization Administrators can manage all the Users in their organization as well as all of its Sub-Organizations</a:t>
            </a:r>
          </a:p>
        </p:txBody>
      </p:sp>
      <p:sp>
        <p:nvSpPr>
          <p:cNvPr id="10" name="Google Shape;112;p18">
            <a:extLst>
              <a:ext uri="{FF2B5EF4-FFF2-40B4-BE49-F238E27FC236}">
                <a16:creationId xmlns:a16="http://schemas.microsoft.com/office/drawing/2014/main" id="{4F23BD73-73F4-C049-95D5-9AC46CC47992}"/>
              </a:ext>
            </a:extLst>
          </p:cNvPr>
          <p:cNvSpPr txBox="1">
            <a:spLocks noGrp="1"/>
          </p:cNvSpPr>
          <p:nvPr>
            <p:ph type="title"/>
          </p:nvPr>
        </p:nvSpPr>
        <p:spPr>
          <a:xfrm>
            <a:off x="433754" y="758523"/>
            <a:ext cx="6778704" cy="572700"/>
          </a:xfrm>
          <a:prstGeom prst="rect">
            <a:avLst/>
          </a:prstGeom>
        </p:spPr>
        <p:txBody>
          <a:bodyPr spcFirstLastPara="1" wrap="square" lIns="0" tIns="91425" rIns="0" bIns="91425" anchor="t" anchorCtr="0">
            <a:noAutofit/>
          </a:bodyPr>
          <a:lstStyle/>
          <a:p>
            <a:pPr lvl="0"/>
            <a:r>
              <a:rPr lang="en-US" dirty="0"/>
              <a:t>Hierarchical Organizations in Liferay DXP</a:t>
            </a:r>
            <a:endParaRPr dirty="0"/>
          </a:p>
        </p:txBody>
      </p:sp>
    </p:spTree>
    <p:extLst>
      <p:ext uri="{BB962C8B-B14F-4D97-AF65-F5344CB8AC3E}">
        <p14:creationId xmlns:p14="http://schemas.microsoft.com/office/powerpoint/2010/main" val="853865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5" name="Google Shape;115;p18"/>
          <p:cNvPicPr preferRelativeResize="0">
            <a:picLocks noChangeAspect="1"/>
          </p:cNvPicPr>
          <p:nvPr/>
        </p:nvPicPr>
        <p:blipFill>
          <a:blip r:embed="rId3"/>
          <a:srcRect/>
          <a:stretch/>
        </p:blipFill>
        <p:spPr>
          <a:xfrm>
            <a:off x="5389038" y="1606242"/>
            <a:ext cx="2804467" cy="2367634"/>
          </a:xfrm>
          <a:prstGeom prst="rect">
            <a:avLst/>
          </a:prstGeom>
          <a:noFill/>
          <a:ln>
            <a:noFill/>
          </a:ln>
          <a:effectLst>
            <a:outerShdw blurRad="508000" dist="190500" dir="5400000" algn="ctr" rotWithShape="0">
              <a:srgbClr val="000000">
                <a:alpha val="20000"/>
              </a:srgbClr>
            </a:outerShdw>
          </a:effectLst>
        </p:spPr>
      </p:pic>
      <p:sp>
        <p:nvSpPr>
          <p:cNvPr id="9" name="Google Shape;111;p18">
            <a:extLst>
              <a:ext uri="{FF2B5EF4-FFF2-40B4-BE49-F238E27FC236}">
                <a16:creationId xmlns:a16="http://schemas.microsoft.com/office/drawing/2014/main" id="{ABDE4192-63C6-D943-AA3E-4C1E521E4D8B}"/>
              </a:ext>
            </a:extLst>
          </p:cNvPr>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Organization Sites </a:t>
            </a:r>
            <a:r>
              <a:rPr lang="en-US" dirty="0"/>
              <a:t>are Sites that can be created in conjunction with an Organization. This means:</a:t>
            </a:r>
          </a:p>
          <a:p>
            <a:pPr marL="742950" lvl="1" indent="-285750">
              <a:spcBef>
                <a:spcPts val="600"/>
              </a:spcBef>
              <a:buSzPct val="88000"/>
              <a:buFont typeface="Courier New" panose="02070309020205020404" pitchFamily="49" charset="0"/>
              <a:buChar char="o"/>
            </a:pPr>
            <a:r>
              <a:rPr lang="en-US" sz="1600" dirty="0"/>
              <a:t>Organization Administrators become the Site administrator </a:t>
            </a:r>
          </a:p>
          <a:p>
            <a:pPr marL="742950" lvl="1" indent="-285750">
              <a:spcBef>
                <a:spcPts val="600"/>
              </a:spcBef>
              <a:buSzPct val="88000"/>
              <a:buFont typeface="Courier New" panose="02070309020205020404" pitchFamily="49" charset="0"/>
              <a:buChar char="o"/>
            </a:pPr>
            <a:r>
              <a:rPr lang="en-US" sz="1600" dirty="0"/>
              <a:t>Members of the Organization become members of the Site</a:t>
            </a:r>
          </a:p>
        </p:txBody>
      </p:sp>
      <p:sp>
        <p:nvSpPr>
          <p:cNvPr id="10" name="Google Shape;112;p18">
            <a:extLst>
              <a:ext uri="{FF2B5EF4-FFF2-40B4-BE49-F238E27FC236}">
                <a16:creationId xmlns:a16="http://schemas.microsoft.com/office/drawing/2014/main" id="{4F23BD73-73F4-C049-95D5-9AC46CC47992}"/>
              </a:ext>
            </a:extLst>
          </p:cNvPr>
          <p:cNvSpPr txBox="1">
            <a:spLocks noGrp="1"/>
          </p:cNvSpPr>
          <p:nvPr>
            <p:ph type="title"/>
          </p:nvPr>
        </p:nvSpPr>
        <p:spPr>
          <a:xfrm>
            <a:off x="433754" y="758523"/>
            <a:ext cx="6778704" cy="572700"/>
          </a:xfrm>
          <a:prstGeom prst="rect">
            <a:avLst/>
          </a:prstGeom>
        </p:spPr>
        <p:txBody>
          <a:bodyPr spcFirstLastPara="1" wrap="square" lIns="0" tIns="91425" rIns="0" bIns="91425" anchor="t" anchorCtr="0">
            <a:noAutofit/>
          </a:bodyPr>
          <a:lstStyle/>
          <a:p>
            <a:pPr lvl="0"/>
            <a:r>
              <a:rPr lang="en-US" dirty="0"/>
              <a:t>Organization Sites</a:t>
            </a:r>
            <a:endParaRPr dirty="0"/>
          </a:p>
        </p:txBody>
      </p:sp>
    </p:spTree>
    <p:extLst>
      <p:ext uri="{BB962C8B-B14F-4D97-AF65-F5344CB8AC3E}">
        <p14:creationId xmlns:p14="http://schemas.microsoft.com/office/powerpoint/2010/main" val="1871165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5" name="Google Shape;115;p18"/>
          <p:cNvPicPr preferRelativeResize="0"/>
          <p:nvPr/>
        </p:nvPicPr>
        <p:blipFill>
          <a:blip r:embed="rId3"/>
          <a:srcRect/>
          <a:stretch/>
        </p:blipFill>
        <p:spPr>
          <a:xfrm>
            <a:off x="5121952" y="1925173"/>
            <a:ext cx="3448033" cy="1581912"/>
          </a:xfrm>
          <a:prstGeom prst="rect">
            <a:avLst/>
          </a:prstGeom>
          <a:noFill/>
          <a:ln>
            <a:noFill/>
          </a:ln>
          <a:effectLst>
            <a:outerShdw blurRad="508000" dist="190500" dir="5400000" algn="ctr" rotWithShape="0">
              <a:srgbClr val="000000">
                <a:alpha val="20000"/>
              </a:srgbClr>
            </a:outerShdw>
          </a:effectLst>
        </p:spPr>
      </p:pic>
      <p:sp>
        <p:nvSpPr>
          <p:cNvPr id="9" name="Google Shape;111;p18">
            <a:extLst>
              <a:ext uri="{FF2B5EF4-FFF2-40B4-BE49-F238E27FC236}">
                <a16:creationId xmlns:a16="http://schemas.microsoft.com/office/drawing/2014/main" id="{9762C6C3-C7C2-4C43-9F02-374623586C56}"/>
              </a:ext>
            </a:extLst>
          </p:cNvPr>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User Groups </a:t>
            </a:r>
            <a:r>
              <a:rPr lang="en-US" dirty="0"/>
              <a:t>are logical groupings of Users that traverse the Organizational structure</a:t>
            </a:r>
          </a:p>
          <a:p>
            <a:pPr marL="285750" indent="-285750">
              <a:spcBef>
                <a:spcPts val="600"/>
              </a:spcBef>
              <a:buSzPct val="150000"/>
              <a:buFont typeface="Arial" panose="020B0604020202020204" pitchFamily="34" charset="0"/>
              <a:buChar char="•"/>
            </a:pPr>
            <a:r>
              <a:rPr lang="en-US" dirty="0"/>
              <a:t>There are two primary ways to create User Groups on the platform:</a:t>
            </a:r>
          </a:p>
          <a:p>
            <a:pPr marL="742950" lvl="1" indent="-285750">
              <a:spcBef>
                <a:spcPts val="600"/>
              </a:spcBef>
              <a:buSzPct val="88000"/>
              <a:buFont typeface="Courier New" panose="02070309020205020404" pitchFamily="49" charset="0"/>
              <a:buChar char="o"/>
            </a:pPr>
            <a:r>
              <a:rPr lang="en-US" sz="1600" dirty="0"/>
              <a:t>User Groups are created by default when an LDAP group is imported</a:t>
            </a:r>
          </a:p>
          <a:p>
            <a:pPr marL="742950" lvl="1" indent="-285750">
              <a:spcBef>
                <a:spcPts val="600"/>
              </a:spcBef>
              <a:buSzPct val="88000"/>
              <a:buFont typeface="Courier New" panose="02070309020205020404" pitchFamily="49" charset="0"/>
              <a:buChar char="o"/>
            </a:pPr>
            <a:r>
              <a:rPr lang="en-US" sz="1600" dirty="0"/>
              <a:t>User Groups can be manually created to intentionally create new groupings for a specific purpose</a:t>
            </a:r>
          </a:p>
        </p:txBody>
      </p:sp>
      <p:sp>
        <p:nvSpPr>
          <p:cNvPr id="10" name="Google Shape;112;p18">
            <a:extLst>
              <a:ext uri="{FF2B5EF4-FFF2-40B4-BE49-F238E27FC236}">
                <a16:creationId xmlns:a16="http://schemas.microsoft.com/office/drawing/2014/main" id="{44D01AE8-5385-1044-9D65-805861CAA33A}"/>
              </a:ext>
            </a:extLst>
          </p:cNvPr>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User Groups in Liferay DXP</a:t>
            </a:r>
            <a:endParaRPr dirty="0"/>
          </a:p>
        </p:txBody>
      </p:sp>
    </p:spTree>
    <p:extLst>
      <p:ext uri="{BB962C8B-B14F-4D97-AF65-F5344CB8AC3E}">
        <p14:creationId xmlns:p14="http://schemas.microsoft.com/office/powerpoint/2010/main" val="1759517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5" name="Google Shape;115;p18"/>
          <p:cNvPicPr preferRelativeResize="0">
            <a:picLocks noChangeAspect="1"/>
          </p:cNvPicPr>
          <p:nvPr/>
        </p:nvPicPr>
        <p:blipFill>
          <a:blip r:embed="rId3"/>
          <a:srcRect/>
          <a:stretch/>
        </p:blipFill>
        <p:spPr>
          <a:xfrm>
            <a:off x="5683022" y="1599125"/>
            <a:ext cx="2652762" cy="1647437"/>
          </a:xfrm>
          <a:prstGeom prst="rect">
            <a:avLst/>
          </a:prstGeom>
          <a:noFill/>
          <a:ln>
            <a:noFill/>
          </a:ln>
          <a:effectLst>
            <a:outerShdw blurRad="508000" dist="190500" dir="5400000" algn="ctr" rotWithShape="0">
              <a:srgbClr val="000000">
                <a:alpha val="20000"/>
              </a:srgbClr>
            </a:outerShdw>
          </a:effectLst>
        </p:spPr>
      </p:pic>
      <p:sp>
        <p:nvSpPr>
          <p:cNvPr id="9" name="Google Shape;111;p18">
            <a:extLst>
              <a:ext uri="{FF2B5EF4-FFF2-40B4-BE49-F238E27FC236}">
                <a16:creationId xmlns:a16="http://schemas.microsoft.com/office/drawing/2014/main" id="{B3221C30-78F8-4A4E-B725-E75F489F89E3}"/>
              </a:ext>
            </a:extLst>
          </p:cNvPr>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By default, Users have a </a:t>
            </a:r>
            <a:r>
              <a:rPr lang="en-US" i="1" dirty="0"/>
              <a:t>Profile </a:t>
            </a:r>
            <a:r>
              <a:rPr lang="en-US" dirty="0"/>
              <a:t>and </a:t>
            </a:r>
            <a:r>
              <a:rPr lang="en-US" i="1" dirty="0"/>
              <a:t>Dashboard</a:t>
            </a:r>
          </a:p>
          <a:p>
            <a:pPr marL="285750" indent="-285750">
              <a:spcBef>
                <a:spcPts val="600"/>
              </a:spcBef>
              <a:buSzPct val="150000"/>
              <a:buFont typeface="Arial" panose="020B0604020202020204" pitchFamily="34" charset="0"/>
              <a:buChar char="•"/>
            </a:pPr>
            <a:r>
              <a:rPr lang="en-US" dirty="0"/>
              <a:t>A </a:t>
            </a:r>
            <a:r>
              <a:rPr lang="en-US" b="1" dirty="0"/>
              <a:t>User Group Site </a:t>
            </a:r>
            <a:r>
              <a:rPr lang="en-US" dirty="0"/>
              <a:t>is a template of pages that is added to the Profile or Dashboard of every User Group member</a:t>
            </a:r>
          </a:p>
        </p:txBody>
      </p:sp>
      <p:sp>
        <p:nvSpPr>
          <p:cNvPr id="10" name="Google Shape;112;p18">
            <a:extLst>
              <a:ext uri="{FF2B5EF4-FFF2-40B4-BE49-F238E27FC236}">
                <a16:creationId xmlns:a16="http://schemas.microsoft.com/office/drawing/2014/main" id="{F20066F6-86F1-4741-916C-63D8AC18DD08}"/>
              </a:ext>
            </a:extLst>
          </p:cNvPr>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User Group Sites</a:t>
            </a:r>
            <a:endParaRPr dirty="0"/>
          </a:p>
        </p:txBody>
      </p:sp>
    </p:spTree>
    <p:extLst>
      <p:ext uri="{BB962C8B-B14F-4D97-AF65-F5344CB8AC3E}">
        <p14:creationId xmlns:p14="http://schemas.microsoft.com/office/powerpoint/2010/main" val="3110085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Mondego Organizations</a:t>
            </a:r>
            <a:endParaRPr dirty="0"/>
          </a:p>
        </p:txBody>
      </p:sp>
      <p:sp>
        <p:nvSpPr>
          <p:cNvPr id="105" name="Google Shape;105;p17"/>
          <p:cNvSpPr txBox="1">
            <a:spLocks noGrp="1"/>
          </p:cNvSpPr>
          <p:nvPr>
            <p:ph type="body" idx="1"/>
          </p:nvPr>
        </p:nvSpPr>
        <p:spPr>
          <a:xfrm>
            <a:off x="890953" y="1390463"/>
            <a:ext cx="7362094" cy="2362573"/>
          </a:xfrm>
          <a:prstGeom prst="rect">
            <a:avLst/>
          </a:prstGeom>
        </p:spPr>
        <p:txBody>
          <a:bodyPr spcFirstLastPara="1" wrap="square" lIns="0" tIns="91425" rIns="0" bIns="91425" anchor="t" anchorCtr="0">
            <a:noAutofit/>
          </a:bodyPr>
          <a:lstStyle/>
          <a:p>
            <a:pPr marL="285750" indent="-285750">
              <a:spcBef>
                <a:spcPts val="500"/>
              </a:spcBef>
              <a:buSzPct val="150000"/>
              <a:buFont typeface="Arial" panose="020B0604020202020204" pitchFamily="34" charset="0"/>
              <a:buChar char="•"/>
            </a:pPr>
            <a:r>
              <a:rPr lang="en-US" dirty="0"/>
              <a:t>Mondego Investments needs to organize its Users, so it creates Organizations to reflect the departments, including Advisors, Marketing, and Human Resources.</a:t>
            </a:r>
          </a:p>
          <a:p>
            <a:pPr marL="742950" lvl="1" indent="-285750">
              <a:spcBef>
                <a:spcPts val="500"/>
              </a:spcBef>
              <a:buSzPct val="88000"/>
              <a:buFont typeface="Courier New" panose="02070309020205020404" pitchFamily="49" charset="0"/>
              <a:buChar char="o"/>
            </a:pPr>
            <a:r>
              <a:rPr lang="en-US" sz="1600" dirty="0"/>
              <a:t>Suborganizations, such as Sales and Events, are created under the Marketing Organization</a:t>
            </a:r>
          </a:p>
          <a:p>
            <a:pPr marL="742950" lvl="1" indent="-285750">
              <a:spcBef>
                <a:spcPts val="500"/>
              </a:spcBef>
              <a:buSzPct val="88000"/>
              <a:buFont typeface="Courier New" panose="02070309020205020404" pitchFamily="49" charset="0"/>
              <a:buChar char="o"/>
            </a:pPr>
            <a:r>
              <a:rPr lang="en-US" sz="1600" dirty="0"/>
              <a:t>A Marketing Organization Site is also created to allow Users to view content specific to that Organization</a:t>
            </a:r>
          </a:p>
          <a:p>
            <a:pPr marL="285750" indent="-285750">
              <a:spcBef>
                <a:spcPts val="500"/>
              </a:spcBef>
              <a:buSzPct val="150000"/>
              <a:buFont typeface="Arial" panose="020B0604020202020204" pitchFamily="34" charset="0"/>
              <a:buChar char="•"/>
            </a:pPr>
            <a:r>
              <a:rPr lang="en-US" dirty="0"/>
              <a:t>To organize Users for one of the rewards programs, Mondego can create User Groups for the different reward levels</a:t>
            </a:r>
          </a:p>
          <a:p>
            <a:pPr marL="742950" lvl="1" indent="-285750">
              <a:spcBef>
                <a:spcPts val="500"/>
              </a:spcBef>
              <a:buSzPct val="88000"/>
              <a:buFont typeface="Courier New" panose="02070309020205020404" pitchFamily="49" charset="0"/>
              <a:buChar char="o"/>
            </a:pPr>
            <a:r>
              <a:rPr lang="en-US" sz="1600" dirty="0"/>
              <a:t>A User Group for Platinum Card holders can also have a User Group Site, which adds a template of pages to each User’s  Dashboard</a:t>
            </a:r>
          </a:p>
        </p:txBody>
      </p:sp>
    </p:spTree>
    <p:extLst>
      <p:ext uri="{BB962C8B-B14F-4D97-AF65-F5344CB8AC3E}">
        <p14:creationId xmlns:p14="http://schemas.microsoft.com/office/powerpoint/2010/main" val="2417491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reflect the hierarchical structure of its company and its subsidiaries, Mondego can use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Organizations</a:t>
            </a:r>
            <a:r>
              <a:rPr lang="en-US" dirty="0"/>
              <a:t>.</a:t>
            </a:r>
          </a:p>
          <a:p>
            <a:pPr marL="285750" indent="-285750">
              <a:spcBef>
                <a:spcPts val="600"/>
              </a:spcBef>
              <a:buSzPct val="150000"/>
              <a:buFont typeface="Arial" panose="020B0604020202020204" pitchFamily="34" charset="0"/>
              <a:buChar char="•"/>
            </a:pPr>
            <a:r>
              <a:rPr lang="en-US" dirty="0"/>
              <a:t>Mondego’s Human Resources department can create an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Organization Site</a:t>
            </a:r>
            <a:r>
              <a:rPr lang="en-US" dirty="0"/>
              <a:t> to manage relevant content. </a:t>
            </a:r>
          </a:p>
          <a:p>
            <a:pPr marL="285750" indent="-285750">
              <a:spcBef>
                <a:spcPts val="600"/>
              </a:spcBef>
              <a:buSzPct val="150000"/>
              <a:buFont typeface="Arial" panose="020B0604020202020204" pitchFamily="34" charset="0"/>
              <a:buChar char="•"/>
            </a:pP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User Groups</a:t>
            </a:r>
            <a:r>
              <a:rPr lang="en-US" dirty="0">
                <a:solidFill>
                  <a:schemeClr val="bg1">
                    <a:lumMod val="75000"/>
                  </a:schemeClr>
                </a:solidFill>
              </a:rPr>
              <a:t> </a:t>
            </a:r>
            <a:r>
              <a:rPr lang="en-US" dirty="0"/>
              <a:t>can be created to manage Mondego Users that share a similar purpose but belong to different subsidiaries or departments</a:t>
            </a:r>
            <a:r>
              <a:rPr lang="en-US" dirty="0">
                <a:solidFill>
                  <a:schemeClr val="tx1"/>
                </a:solidFill>
              </a:rPr>
              <a:t>.</a:t>
            </a:r>
          </a:p>
          <a:p>
            <a:pPr marL="285750" indent="-285750">
              <a:spcBef>
                <a:spcPts val="600"/>
              </a:spcBef>
              <a:buSzPct val="150000"/>
              <a:buFont typeface="Arial" panose="020B0604020202020204" pitchFamily="34" charset="0"/>
              <a:buChar char="•"/>
            </a:pPr>
            <a:r>
              <a:rPr lang="en-US" dirty="0">
                <a:solidFill>
                  <a:schemeClr val="tx1"/>
                </a:solidFill>
                <a:latin typeface="Source Sans Pro" panose="020B0503030403020204" pitchFamily="34" charset="0"/>
                <a:ea typeface="Source Sans Pro" panose="020B0503030403020204" pitchFamily="34" charset="0"/>
              </a:rPr>
              <a:t>To make sure these Users can find relevant pages on their Profile or Dashboard, a</a:t>
            </a:r>
            <a:r>
              <a:rPr lang="en-US" dirty="0">
                <a:solidFill>
                  <a:schemeClr val="accent1"/>
                </a:solidFill>
                <a:latin typeface="Source Sans Pro" panose="020B0503030403020204" pitchFamily="34" charset="0"/>
                <a:ea typeface="Source Sans Pro" panose="020B0503030403020204" pitchFamily="34" charset="0"/>
              </a:rPr>
              <a: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User Group Site</a:t>
            </a:r>
            <a:r>
              <a:rPr lang="en-US" dirty="0">
                <a:solidFill>
                  <a:schemeClr val="bg1">
                    <a:lumMod val="75000"/>
                  </a:schemeClr>
                </a:solidFill>
              </a:rPr>
              <a:t> </a:t>
            </a:r>
            <a:r>
              <a:rPr lang="en-US" dirty="0"/>
              <a:t>can be added.</a:t>
            </a:r>
          </a:p>
        </p:txBody>
      </p:sp>
    </p:spTree>
    <p:extLst>
      <p:ext uri="{BB962C8B-B14F-4D97-AF65-F5344CB8AC3E}">
        <p14:creationId xmlns:p14="http://schemas.microsoft.com/office/powerpoint/2010/main" val="175463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36209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Exercise Prerequisites (1/2)</a:t>
            </a:r>
            <a:endParaRPr dirty="0"/>
          </a:p>
        </p:txBody>
      </p:sp>
      <p:sp>
        <p:nvSpPr>
          <p:cNvPr id="105" name="Google Shape;105;p17"/>
          <p:cNvSpPr txBox="1">
            <a:spLocks noGrp="1"/>
          </p:cNvSpPr>
          <p:nvPr>
            <p:ph type="body" idx="1"/>
          </p:nvPr>
        </p:nvSpPr>
        <p:spPr>
          <a:xfrm>
            <a:off x="890953" y="1432576"/>
            <a:ext cx="7362094" cy="2747782"/>
          </a:xfrm>
          <a:prstGeom prst="rect">
            <a:avLst/>
          </a:prstGeom>
        </p:spPr>
        <p:txBody>
          <a:bodyPr spcFirstLastPara="1" wrap="square" lIns="0" tIns="91425" rIns="0" bIns="91425" anchor="t" anchorCtr="0">
            <a:noAutofit/>
          </a:bodyPr>
          <a:lstStyle/>
          <a:p>
            <a:pPr marL="283464" fontAlgn="base">
              <a:lnSpc>
                <a:spcPct val="114000"/>
              </a:lnSpc>
              <a:spcBef>
                <a:spcPts val="600"/>
              </a:spcBef>
              <a:buSzPct val="150000"/>
              <a:buFont typeface="Arial" panose="020B0604020202020204" pitchFamily="34" charset="0"/>
              <a:buChar char="•"/>
            </a:pPr>
            <a:r>
              <a:rPr lang="en-US" dirty="0"/>
              <a:t>Unzipped module exercise files in the following folder structure:</a:t>
            </a:r>
          </a:p>
          <a:p>
            <a:pPr lvl="1" fontAlgn="base">
              <a:lnSpc>
                <a:spcPct val="114000"/>
              </a:lnSpc>
              <a:spcBef>
                <a:spcPts val="600"/>
              </a:spcBef>
            </a:pPr>
            <a:r>
              <a:rPr lang="en-US" sz="1600" dirty="0"/>
              <a:t>Windows: C:\liferay </a:t>
            </a:r>
          </a:p>
          <a:p>
            <a:pPr lvl="1" fontAlgn="base">
              <a:lnSpc>
                <a:spcPct val="114000"/>
              </a:lnSpc>
              <a:spcBef>
                <a:spcPts val="600"/>
              </a:spcBef>
            </a:pPr>
            <a:r>
              <a:rPr lang="en-US" sz="1600" dirty="0"/>
              <a:t>Unix Systems: [user-home]/</a:t>
            </a:r>
            <a:r>
              <a:rPr lang="en-US" sz="1600" dirty="0" err="1"/>
              <a:t>liferay</a:t>
            </a:r>
            <a:endParaRPr lang="en-US" sz="1600" dirty="0"/>
          </a:p>
          <a:p>
            <a:pPr marL="283464" fontAlgn="base">
              <a:lnSpc>
                <a:spcPct val="114000"/>
              </a:lnSpc>
              <a:spcBef>
                <a:spcPts val="600"/>
              </a:spcBef>
              <a:buSzPct val="150000"/>
              <a:buFont typeface="Arial" panose="020B0604020202020204" pitchFamily="34" charset="0"/>
              <a:buChar char="•"/>
            </a:pPr>
            <a:r>
              <a:rPr lang="en-US" dirty="0"/>
              <a:t>Liferay DXP 7.4 set up and running</a:t>
            </a:r>
          </a:p>
          <a:p>
            <a:pPr lvl="1" fontAlgn="base">
              <a:lnSpc>
                <a:spcPct val="114000"/>
              </a:lnSpc>
              <a:spcBef>
                <a:spcPts val="600"/>
              </a:spcBef>
            </a:pPr>
            <a:r>
              <a:rPr lang="en-US" sz="1600" dirty="0"/>
              <a:t>If you have not started your Liferay instance yet, set it up with the following basic configuration:</a:t>
            </a:r>
          </a:p>
          <a:p>
            <a:pPr lvl="2" fontAlgn="base">
              <a:lnSpc>
                <a:spcPct val="114000"/>
              </a:lnSpc>
              <a:spcBef>
                <a:spcPts val="600"/>
              </a:spcBef>
              <a:buFont typeface="Wingdings" pitchFamily="2" charset="2"/>
              <a:buChar char="§"/>
            </a:pPr>
            <a:endParaRPr lang="en-US" sz="1600" dirty="0"/>
          </a:p>
          <a:p>
            <a:pPr lvl="1" fontAlgn="base">
              <a:lnSpc>
                <a:spcPct val="114000"/>
              </a:lnSpc>
              <a:spcBef>
                <a:spcPts val="600"/>
              </a:spcBef>
            </a:pPr>
            <a:endParaRPr lang="en-US" sz="1600" dirty="0"/>
          </a:p>
        </p:txBody>
      </p:sp>
      <p:sp>
        <p:nvSpPr>
          <p:cNvPr id="4" name="TextBox 3">
            <a:extLst>
              <a:ext uri="{FF2B5EF4-FFF2-40B4-BE49-F238E27FC236}">
                <a16:creationId xmlns:a16="http://schemas.microsoft.com/office/drawing/2014/main" id="{0998EBC1-5715-8842-94D8-7F0931AC3EFD}"/>
              </a:ext>
            </a:extLst>
          </p:cNvPr>
          <p:cNvSpPr txBox="1"/>
          <p:nvPr/>
        </p:nvSpPr>
        <p:spPr>
          <a:xfrm>
            <a:off x="1724198" y="3602413"/>
            <a:ext cx="6528850" cy="1446037"/>
          </a:xfrm>
          <a:prstGeom prst="rect">
            <a:avLst/>
          </a:prstGeom>
          <a:noFill/>
        </p:spPr>
        <p:txBody>
          <a:bodyPr wrap="square" numCol="2" rtlCol="0">
            <a:spAutoFit/>
          </a:bodyPr>
          <a:lstStyle/>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Portal Name: Mondego</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First Name: Test</a:t>
            </a: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Last Name: Test</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Email: </a:t>
            </a:r>
            <a:r>
              <a:rPr lang="en-US" sz="1600" dirty="0">
                <a:solidFill>
                  <a:srgbClr val="09101D"/>
                </a:solidFill>
                <a:latin typeface="Source Sans Pro"/>
                <a:ea typeface="Source Sans Pro"/>
                <a:sym typeface="Source Sans Pro"/>
                <a:hlinkClick r:id="rId3"/>
              </a:rPr>
              <a:t>test@modego.com</a:t>
            </a:r>
            <a:r>
              <a:rPr lang="en-US" sz="1600" dirty="0">
                <a:solidFill>
                  <a:srgbClr val="09101D"/>
                </a:solidFill>
                <a:latin typeface="Source Sans Pro"/>
                <a:ea typeface="Source Sans Pro"/>
                <a:sym typeface="Source Sans Pro"/>
              </a:rPr>
              <a:t>  </a:t>
            </a:r>
          </a:p>
          <a:p>
            <a:pPr marL="457200"/>
            <a:endParaRPr lang="en-US" dirty="0"/>
          </a:p>
        </p:txBody>
      </p:sp>
    </p:spTree>
    <p:extLst>
      <p:ext uri="{BB962C8B-B14F-4D97-AF65-F5344CB8AC3E}">
        <p14:creationId xmlns:p14="http://schemas.microsoft.com/office/powerpoint/2010/main" val="391515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reflect the hierarchical structure of its company and its subsidiaries, Mondego can use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Organizations</a:t>
            </a:r>
            <a:r>
              <a:rPr lang="en-US" dirty="0"/>
              <a:t>.</a:t>
            </a:r>
          </a:p>
          <a:p>
            <a:pPr marL="285750" indent="-285750">
              <a:spcBef>
                <a:spcPts val="600"/>
              </a:spcBef>
              <a:buSzPct val="150000"/>
              <a:buFont typeface="Arial" panose="020B0604020202020204" pitchFamily="34" charset="0"/>
              <a:buChar char="•"/>
            </a:pPr>
            <a:r>
              <a:rPr lang="en-US" dirty="0"/>
              <a:t>Mondego’s Human Resources department can create an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Organization Site</a:t>
            </a:r>
            <a:r>
              <a:rPr lang="en-US" dirty="0"/>
              <a:t> to manage relevant content. </a:t>
            </a:r>
          </a:p>
          <a:p>
            <a:pPr marL="285750" indent="-285750">
              <a:spcBef>
                <a:spcPts val="600"/>
              </a:spcBef>
              <a:buSzPct val="150000"/>
              <a:buFont typeface="Arial" panose="020B0604020202020204" pitchFamily="34" charset="0"/>
              <a:buChar char="•"/>
            </a:pP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User Groups</a:t>
            </a:r>
            <a:r>
              <a:rPr lang="en-US" dirty="0">
                <a:solidFill>
                  <a:schemeClr val="bg1">
                    <a:lumMod val="75000"/>
                  </a:schemeClr>
                </a:solidFill>
              </a:rPr>
              <a:t> </a:t>
            </a:r>
            <a:r>
              <a:rPr lang="en-US" dirty="0"/>
              <a:t>can be created to manage Mondego Users that share a similar purpose but belong to different subsidiaries or departments</a:t>
            </a:r>
            <a:r>
              <a:rPr lang="en-US" dirty="0">
                <a:solidFill>
                  <a:schemeClr val="tx1"/>
                </a:solidFill>
              </a:rPr>
              <a:t>.</a:t>
            </a:r>
          </a:p>
          <a:p>
            <a:pPr marL="285750" indent="-285750">
              <a:spcBef>
                <a:spcPts val="600"/>
              </a:spcBef>
              <a:buSzPct val="150000"/>
              <a:buFont typeface="Arial" panose="020B0604020202020204" pitchFamily="34" charset="0"/>
              <a:buChar char="•"/>
            </a:pPr>
            <a:r>
              <a:rPr lang="en-US" dirty="0">
                <a:solidFill>
                  <a:schemeClr val="tx1"/>
                </a:solidFill>
                <a:latin typeface="Source Sans Pro" panose="020B0503030403020204" pitchFamily="34" charset="0"/>
                <a:ea typeface="Source Sans Pro" panose="020B0503030403020204" pitchFamily="34" charset="0"/>
              </a:rPr>
              <a:t>To make sure these Users can find relevant pages on their Profile or Dashboard, a</a:t>
            </a:r>
            <a:r>
              <a:rPr lang="en-US" dirty="0">
                <a:solidFill>
                  <a:schemeClr val="accent1"/>
                </a:solidFill>
                <a:latin typeface="Source Sans Pro" panose="020B0503030403020204" pitchFamily="34" charset="0"/>
                <a:ea typeface="Source Sans Pro" panose="020B0503030403020204" pitchFamily="34" charset="0"/>
              </a:rPr>
              <a: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User Group Site</a:t>
            </a:r>
            <a:r>
              <a:rPr lang="en-US" dirty="0">
                <a:solidFill>
                  <a:schemeClr val="bg1">
                    <a:lumMod val="75000"/>
                  </a:schemeClr>
                </a:solidFill>
              </a:rPr>
              <a:t> </a:t>
            </a:r>
            <a:r>
              <a:rPr lang="en-US" dirty="0"/>
              <a:t>can be added.</a:t>
            </a:r>
          </a:p>
        </p:txBody>
      </p:sp>
    </p:spTree>
    <p:extLst>
      <p:ext uri="{BB962C8B-B14F-4D97-AF65-F5344CB8AC3E}">
        <p14:creationId xmlns:p14="http://schemas.microsoft.com/office/powerpoint/2010/main" val="305244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lvl="0"/>
            <a:r>
              <a:rPr lang="en-US" dirty="0"/>
              <a:t>Exercise: Create an Organization Hierarchy</a:t>
            </a:r>
            <a:endParaRPr dirty="0"/>
          </a:p>
        </p:txBody>
      </p:sp>
    </p:spTree>
    <p:extLst>
      <p:ext uri="{BB962C8B-B14F-4D97-AF65-F5344CB8AC3E}">
        <p14:creationId xmlns:p14="http://schemas.microsoft.com/office/powerpoint/2010/main" val="1752102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528100" cy="529200"/>
          </a:xfrm>
          <a:prstGeom prst="rect">
            <a:avLst/>
          </a:prstGeom>
        </p:spPr>
        <p:txBody>
          <a:bodyPr spcFirstLastPara="1" wrap="square" lIns="0" tIns="91425" rIns="0" bIns="91425" anchor="t" anchorCtr="0">
            <a:noAutofit/>
          </a:bodyPr>
          <a:lstStyle/>
          <a:p>
            <a:pPr lvl="0"/>
            <a:r>
              <a:rPr lang="en-US" dirty="0">
                <a:solidFill>
                  <a:schemeClr val="tx1"/>
                </a:solidFill>
              </a:rPr>
              <a:t>Create an Organization Hierarchy Exercise Objectives</a:t>
            </a:r>
            <a:endParaRPr dirty="0">
              <a:solidFill>
                <a:schemeClr val="tx1"/>
              </a:solidFill>
            </a:endParaRPr>
          </a:p>
        </p:txBody>
      </p:sp>
      <p:sp>
        <p:nvSpPr>
          <p:cNvPr id="136" name="Google Shape;136;p21"/>
          <p:cNvSpPr txBox="1">
            <a:spLocks noGrp="1"/>
          </p:cNvSpPr>
          <p:nvPr>
            <p:ph type="subTitle" idx="1"/>
          </p:nvPr>
        </p:nvSpPr>
        <p:spPr>
          <a:xfrm>
            <a:off x="2244175" y="1847907"/>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endParaRPr lang="en-US" sz="1600" dirty="0"/>
          </a:p>
          <a:p>
            <a:pPr marL="285750" lvl="0" indent="-285750">
              <a:spcBef>
                <a:spcPts val="600"/>
              </a:spcBef>
              <a:buSzPct val="150000"/>
              <a:buFont typeface="Arial" panose="020B0604020202020204" pitchFamily="34" charset="0"/>
              <a:buChar char="•"/>
            </a:pPr>
            <a:r>
              <a:rPr lang="en-US" sz="1600" dirty="0"/>
              <a:t>Create a Basic Mondego Organization Hierarchy </a:t>
            </a:r>
          </a:p>
          <a:p>
            <a:pPr marL="285750" lvl="0" indent="-285750">
              <a:spcBef>
                <a:spcPts val="600"/>
              </a:spcBef>
              <a:buSzPct val="150000"/>
              <a:buFont typeface="Arial" panose="020B0604020202020204" pitchFamily="34" charset="0"/>
              <a:buChar char="•"/>
            </a:pPr>
            <a:r>
              <a:rPr lang="en-US" sz="1600" dirty="0"/>
              <a:t>Create Mondego Organization Sites </a:t>
            </a:r>
          </a:p>
          <a:p>
            <a:pPr marL="285750" lvl="0" indent="-285750">
              <a:spcBef>
                <a:spcPts val="600"/>
              </a:spcBef>
              <a:buSzPct val="150000"/>
              <a:buFont typeface="Arial" panose="020B0604020202020204" pitchFamily="34" charset="0"/>
              <a:buChar char="•"/>
            </a:pPr>
            <a:r>
              <a:rPr lang="en-US" sz="1600" dirty="0"/>
              <a:t>Assign a Mondego User to a Mondego Organization</a:t>
            </a:r>
          </a:p>
        </p:txBody>
      </p:sp>
    </p:spTree>
    <p:extLst>
      <p:ext uri="{BB962C8B-B14F-4D97-AF65-F5344CB8AC3E}">
        <p14:creationId xmlns:p14="http://schemas.microsoft.com/office/powerpoint/2010/main" val="3625253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New Mondego Investments Organization </a:t>
            </a:r>
          </a:p>
          <a:p>
            <a:pPr marL="342900" lvl="0" indent="-342900">
              <a:spcBef>
                <a:spcPts val="600"/>
              </a:spcBef>
              <a:buFont typeface="+mj-lt"/>
              <a:buAutoNum type="arabicPeriod"/>
            </a:pPr>
            <a:r>
              <a:rPr lang="en-US" dirty="0"/>
              <a:t>Create a Sub-Organization for Investment Marketing</a:t>
            </a:r>
          </a:p>
          <a:p>
            <a:pPr marL="342900" lvl="0" indent="-342900">
              <a:spcBef>
                <a:spcPts val="600"/>
              </a:spcBef>
              <a:buFont typeface="+mj-lt"/>
              <a:buAutoNum type="arabicPeriod"/>
            </a:pPr>
            <a:r>
              <a:rPr lang="en-US" dirty="0"/>
              <a:t>Create an Organization Site for Investment Marketing</a:t>
            </a:r>
          </a:p>
          <a:p>
            <a:pPr marL="342900" lvl="0" indent="-342900">
              <a:spcBef>
                <a:spcPts val="600"/>
              </a:spcBef>
              <a:buFont typeface="+mj-lt"/>
              <a:buAutoNum type="arabicPeriod"/>
            </a:pPr>
            <a:r>
              <a:rPr lang="en-US" dirty="0"/>
              <a:t>Create a Sub-Organization for Investment Advisors</a:t>
            </a:r>
          </a:p>
          <a:p>
            <a:pPr marL="342900" lvl="0" indent="-342900">
              <a:spcBef>
                <a:spcPts val="600"/>
              </a:spcBef>
              <a:buFont typeface="+mj-lt"/>
              <a:buAutoNum type="arabicPeriod"/>
            </a:pPr>
            <a:r>
              <a:rPr lang="en-US" dirty="0"/>
              <a:t>Create an Organization Site for Investment Advisors</a:t>
            </a:r>
          </a:p>
          <a:p>
            <a:pPr marL="342900" indent="-342900">
              <a:spcBef>
                <a:spcPts val="600"/>
              </a:spcBef>
              <a:buFont typeface="+mj-lt"/>
              <a:buAutoNum type="arabicPeriod"/>
            </a:pPr>
            <a:r>
              <a:rPr lang="en-US" dirty="0"/>
              <a:t>Assign Naomi Engel to the Investment Marketing Organization</a:t>
            </a:r>
          </a:p>
          <a:p>
            <a:pPr marL="0" lvl="0" indent="0" algn="l" rtl="0">
              <a:spcBef>
                <a:spcPts val="1600"/>
              </a:spcBef>
              <a:spcAft>
                <a:spcPts val="1600"/>
              </a:spcAft>
              <a:buNone/>
            </a:pPr>
            <a:endParaRPr dirty="0"/>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an Organization Hierarchy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2990509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Sub-Organizations under Investment Marketing for Sales, Design, and Events. Add appropriate tags for each sub-organization. Assign Bethany Park to the Sales Organization.</a:t>
            </a:r>
          </a:p>
        </p:txBody>
      </p:sp>
      <p:sp>
        <p:nvSpPr>
          <p:cNvPr id="112" name="Google Shape;112;p18"/>
          <p:cNvSpPr txBox="1">
            <a:spLocks noGrp="1"/>
          </p:cNvSpPr>
          <p:nvPr>
            <p:ph type="title"/>
          </p:nvPr>
        </p:nvSpPr>
        <p:spPr>
          <a:xfrm>
            <a:off x="1008185" y="864030"/>
            <a:ext cx="6232874"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Sub-Organizations Bonus Exercise</a:t>
            </a:r>
            <a:endParaRPr dirty="0">
              <a:solidFill>
                <a:schemeClr val="tx1"/>
              </a:solidFill>
            </a:endParaRPr>
          </a:p>
        </p:txBody>
      </p:sp>
    </p:spTree>
    <p:extLst>
      <p:ext uri="{BB962C8B-B14F-4D97-AF65-F5344CB8AC3E}">
        <p14:creationId xmlns:p14="http://schemas.microsoft.com/office/powerpoint/2010/main" val="62492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lvl="0"/>
            <a:r>
              <a:rPr lang="en-US" dirty="0"/>
              <a:t>Exercise: Create and Manage User Groups</a:t>
            </a:r>
            <a:endParaRPr dirty="0"/>
          </a:p>
        </p:txBody>
      </p:sp>
    </p:spTree>
    <p:extLst>
      <p:ext uri="{BB962C8B-B14F-4D97-AF65-F5344CB8AC3E}">
        <p14:creationId xmlns:p14="http://schemas.microsoft.com/office/powerpoint/2010/main" val="3870887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528100" cy="529200"/>
          </a:xfrm>
          <a:prstGeom prst="rect">
            <a:avLst/>
          </a:prstGeom>
        </p:spPr>
        <p:txBody>
          <a:bodyPr spcFirstLastPara="1" wrap="square" lIns="0" tIns="91425" rIns="0" bIns="91425" anchor="t" anchorCtr="0">
            <a:noAutofit/>
          </a:bodyPr>
          <a:lstStyle/>
          <a:p>
            <a:pPr lvl="0"/>
            <a:r>
              <a:rPr lang="en-US" dirty="0">
                <a:solidFill>
                  <a:schemeClr val="tx1"/>
                </a:solidFill>
              </a:rPr>
              <a:t>Create and Manage a User Group Exercise Objectives</a:t>
            </a:r>
            <a:endParaRPr dirty="0">
              <a:solidFill>
                <a:schemeClr val="tx1"/>
              </a:solidFill>
            </a:endParaRPr>
          </a:p>
        </p:txBody>
      </p:sp>
      <p:sp>
        <p:nvSpPr>
          <p:cNvPr id="136" name="Google Shape;136;p21"/>
          <p:cNvSpPr txBox="1">
            <a:spLocks noGrp="1"/>
          </p:cNvSpPr>
          <p:nvPr>
            <p:ph type="subTitle" idx="1"/>
          </p:nvPr>
        </p:nvSpPr>
        <p:spPr>
          <a:xfrm>
            <a:off x="2244175" y="1847907"/>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endParaRPr lang="en-US" sz="1600" dirty="0"/>
          </a:p>
          <a:p>
            <a:pPr marL="285750" lvl="0" indent="-285750">
              <a:spcBef>
                <a:spcPts val="600"/>
              </a:spcBef>
              <a:buSzPct val="150000"/>
              <a:buFont typeface="Arial" panose="020B0604020202020204" pitchFamily="34" charset="0"/>
              <a:buChar char="•"/>
            </a:pPr>
            <a:r>
              <a:rPr lang="en-US" sz="1600" dirty="0"/>
              <a:t>Create three User Groups for the Mondego Credit Card Tiers</a:t>
            </a:r>
          </a:p>
          <a:p>
            <a:pPr marL="285750" lvl="0" indent="-285750">
              <a:spcBef>
                <a:spcPts val="600"/>
              </a:spcBef>
              <a:buSzPct val="150000"/>
              <a:buFont typeface="Arial" panose="020B0604020202020204" pitchFamily="34" charset="0"/>
              <a:buChar char="•"/>
            </a:pPr>
            <a:r>
              <a:rPr lang="en-US" sz="1600" dirty="0"/>
              <a:t>Assign a User to one of the new User Groups</a:t>
            </a:r>
          </a:p>
          <a:p>
            <a:pPr marL="285750" lvl="0" indent="-285750">
              <a:spcBef>
                <a:spcPts val="600"/>
              </a:spcBef>
              <a:buSzPct val="150000"/>
              <a:buFont typeface="Arial" panose="020B0604020202020204" pitchFamily="34" charset="0"/>
              <a:buChar char="•"/>
            </a:pPr>
            <a:r>
              <a:rPr lang="en-US" sz="1600" dirty="0"/>
              <a:t>Create a User Group Site </a:t>
            </a:r>
          </a:p>
        </p:txBody>
      </p:sp>
    </p:spTree>
    <p:extLst>
      <p:ext uri="{BB962C8B-B14F-4D97-AF65-F5344CB8AC3E}">
        <p14:creationId xmlns:p14="http://schemas.microsoft.com/office/powerpoint/2010/main" val="832768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the Mondego Silver Cards User Group</a:t>
            </a:r>
          </a:p>
          <a:p>
            <a:pPr marL="342900" lvl="0" indent="-342900">
              <a:spcBef>
                <a:spcPts val="600"/>
              </a:spcBef>
              <a:buFont typeface="+mj-lt"/>
              <a:buAutoNum type="arabicPeriod"/>
            </a:pPr>
            <a:r>
              <a:rPr lang="en-US" dirty="0"/>
              <a:t>Create the Mondego Gold Cards User Group</a:t>
            </a:r>
          </a:p>
          <a:p>
            <a:pPr marL="342900" lvl="0" indent="-342900">
              <a:spcBef>
                <a:spcPts val="600"/>
              </a:spcBef>
              <a:buFont typeface="+mj-lt"/>
              <a:buAutoNum type="arabicPeriod"/>
            </a:pPr>
            <a:r>
              <a:rPr lang="en-US" dirty="0"/>
              <a:t>Create the Mondego Platinum Cards User Group</a:t>
            </a:r>
          </a:p>
          <a:p>
            <a:pPr marL="342900" lvl="0" indent="-342900">
              <a:spcBef>
                <a:spcPts val="600"/>
              </a:spcBef>
              <a:buFont typeface="+mj-lt"/>
              <a:buAutoNum type="arabicPeriod"/>
            </a:pPr>
            <a:r>
              <a:rPr lang="en-US" dirty="0"/>
              <a:t>Assign Naomi Engel to the Mondego Platinum Cards User Group</a:t>
            </a:r>
          </a:p>
          <a:p>
            <a:pPr marL="342900" indent="-342900">
              <a:spcBef>
                <a:spcPts val="600"/>
              </a:spcBef>
              <a:buFont typeface="+mj-lt"/>
              <a:buAutoNum type="arabicPeriod"/>
            </a:pPr>
            <a:r>
              <a:rPr lang="en-US" dirty="0"/>
              <a:t>Create a Mondego Platinum Cards Private User Group Site</a:t>
            </a:r>
          </a:p>
          <a:p>
            <a:pPr marL="342900" indent="-342900">
              <a:spcBef>
                <a:spcPts val="600"/>
              </a:spcBef>
              <a:buFont typeface="+mj-lt"/>
              <a:buAutoNum type="arabicPeriod"/>
            </a:pPr>
            <a:r>
              <a:rPr lang="en-US" dirty="0"/>
              <a:t>Add Fragments and Widgets to the Account Overview Page</a:t>
            </a:r>
          </a:p>
          <a:p>
            <a:pPr marL="342900" indent="-342900">
              <a:spcBef>
                <a:spcPts val="600"/>
              </a:spcBef>
              <a:buFont typeface="+mj-lt"/>
              <a:buAutoNum type="arabicPeriod"/>
            </a:pPr>
            <a:r>
              <a:rPr lang="en-US" dirty="0"/>
              <a:t>Configure the Fragments on the Account Overview Page</a:t>
            </a:r>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and Manage a User Group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1860317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Private Account Overview Pages for the Mondego Gold and Silver Cards User Group Sites using different fragments and widgets than the Mondego Platinum Cards Page. Add </a:t>
            </a:r>
            <a:r>
              <a:rPr lang="en-US" dirty="0" err="1"/>
              <a:t>Ayokunle</a:t>
            </a:r>
            <a:r>
              <a:rPr lang="en-US" dirty="0"/>
              <a:t> Idowu to the Mondego Gold Cards User Group. Sign in as </a:t>
            </a:r>
            <a:r>
              <a:rPr lang="en-US" dirty="0" err="1"/>
              <a:t>Ayokunle</a:t>
            </a:r>
            <a:r>
              <a:rPr lang="en-US" dirty="0"/>
              <a:t> to confirm access to the Account Overview page.</a:t>
            </a:r>
          </a:p>
        </p:txBody>
      </p:sp>
      <p:sp>
        <p:nvSpPr>
          <p:cNvPr id="112" name="Google Shape;112;p18"/>
          <p:cNvSpPr txBox="1">
            <a:spLocks noGrp="1"/>
          </p:cNvSpPr>
          <p:nvPr>
            <p:ph type="title"/>
          </p:nvPr>
        </p:nvSpPr>
        <p:spPr>
          <a:xfrm>
            <a:off x="1008185" y="864030"/>
            <a:ext cx="724547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Create and Manage a User Group Bonus Exercises</a:t>
            </a:r>
            <a:endParaRPr dirty="0">
              <a:solidFill>
                <a:schemeClr val="tx1"/>
              </a:solidFill>
            </a:endParaRPr>
          </a:p>
        </p:txBody>
      </p:sp>
    </p:spTree>
    <p:extLst>
      <p:ext uri="{BB962C8B-B14F-4D97-AF65-F5344CB8AC3E}">
        <p14:creationId xmlns:p14="http://schemas.microsoft.com/office/powerpoint/2010/main" val="3247193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548906"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Roles and Permissions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9056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36209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Exercise Prerequisites (2/2)</a:t>
            </a:r>
            <a:endParaRPr dirty="0"/>
          </a:p>
        </p:txBody>
      </p:sp>
      <p:sp>
        <p:nvSpPr>
          <p:cNvPr id="105" name="Google Shape;105;p17"/>
          <p:cNvSpPr txBox="1">
            <a:spLocks noGrp="1"/>
          </p:cNvSpPr>
          <p:nvPr>
            <p:ph type="body" idx="1"/>
          </p:nvPr>
        </p:nvSpPr>
        <p:spPr>
          <a:xfrm>
            <a:off x="890953" y="1432576"/>
            <a:ext cx="7362094" cy="2747782"/>
          </a:xfrm>
          <a:prstGeom prst="rect">
            <a:avLst/>
          </a:prstGeom>
        </p:spPr>
        <p:txBody>
          <a:bodyPr spcFirstLastPara="1" wrap="square" lIns="0" tIns="91425" rIns="0" bIns="91425" anchor="t" anchorCtr="0">
            <a:noAutofit/>
          </a:bodyPr>
          <a:lstStyle/>
          <a:p>
            <a:pPr marL="285750" indent="-285750" fontAlgn="base">
              <a:spcBef>
                <a:spcPts val="600"/>
              </a:spcBef>
              <a:buSzPct val="150000"/>
              <a:buFont typeface="Arial" panose="020B0604020202020204" pitchFamily="34" charset="0"/>
              <a:buChar char="•"/>
            </a:pPr>
            <a:r>
              <a:rPr lang="en-US" dirty="0"/>
              <a:t>Uncheck </a:t>
            </a:r>
            <a:r>
              <a:rPr lang="en-US" i="1" dirty="0"/>
              <a:t>Require strangers to verify their email address</a:t>
            </a:r>
            <a:r>
              <a:rPr lang="en-US" dirty="0"/>
              <a:t> in the User Authentication section of the Control Panel under Instance Settings</a:t>
            </a:r>
          </a:p>
          <a:p>
            <a:pPr marL="285750" indent="-285750" fontAlgn="base">
              <a:spcBef>
                <a:spcPts val="600"/>
              </a:spcBef>
              <a:buSzPct val="150000"/>
              <a:buFont typeface="Arial" panose="020B0604020202020204" pitchFamily="34" charset="0"/>
              <a:buChar char="•"/>
            </a:pPr>
            <a:r>
              <a:rPr lang="en-US" dirty="0"/>
              <a:t>Check out the </a:t>
            </a:r>
            <a:r>
              <a:rPr lang="en-US" i="1" dirty="0"/>
              <a:t>Liferay Foundations: Introduction to Liferay DXP</a:t>
            </a:r>
            <a:r>
              <a:rPr lang="en-US" dirty="0"/>
              <a:t> course if you have questions on starting a new instance of Liferay DXP</a:t>
            </a:r>
          </a:p>
          <a:p>
            <a:pPr marL="285750" indent="-285750" fontAlgn="base">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1802579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Administrators will need to control access to the following:</a:t>
            </a:r>
          </a:p>
          <a:p>
            <a:pPr marL="742950" lvl="1" indent="-285750">
              <a:spcBef>
                <a:spcPts val="600"/>
              </a:spcBef>
              <a:buSzPct val="88000"/>
              <a:buFont typeface="Courier New" panose="02070309020205020404" pitchFamily="49" charset="0"/>
              <a:buChar char="o"/>
            </a:pPr>
            <a:r>
              <a:rPr lang="en-US" sz="1600" dirty="0"/>
              <a:t>Platform access</a:t>
            </a:r>
          </a:p>
          <a:p>
            <a:pPr marL="742950" lvl="1" indent="-285750">
              <a:spcBef>
                <a:spcPts val="600"/>
              </a:spcBef>
              <a:buSzPct val="88000"/>
              <a:buFont typeface="Courier New" panose="02070309020205020404" pitchFamily="49" charset="0"/>
              <a:buChar char="o"/>
            </a:pPr>
            <a:r>
              <a:rPr lang="en-US" sz="1600" dirty="0"/>
              <a:t>Site access</a:t>
            </a:r>
          </a:p>
          <a:p>
            <a:pPr marL="742950" lvl="1" indent="-285750">
              <a:spcBef>
                <a:spcPts val="600"/>
              </a:spcBef>
              <a:buSzPct val="88000"/>
              <a:buFont typeface="Courier New" panose="02070309020205020404" pitchFamily="49" charset="0"/>
              <a:buChar char="o"/>
            </a:pPr>
            <a:r>
              <a:rPr lang="en-US" sz="1600" dirty="0"/>
              <a:t>Page access</a:t>
            </a:r>
          </a:p>
          <a:p>
            <a:pPr marL="742950" lvl="1" indent="-285750">
              <a:spcBef>
                <a:spcPts val="600"/>
              </a:spcBef>
              <a:buSzPct val="88000"/>
              <a:buFont typeface="Courier New" panose="02070309020205020404" pitchFamily="49" charset="0"/>
              <a:buChar char="o"/>
            </a:pPr>
            <a:r>
              <a:rPr lang="en-US" sz="1600" dirty="0"/>
              <a:t>Asset access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Controlling Access</a:t>
            </a:r>
            <a:endParaRPr dirty="0"/>
          </a:p>
        </p:txBody>
      </p:sp>
      <p:pic>
        <p:nvPicPr>
          <p:cNvPr id="5" name="Google Shape;115;p18">
            <a:extLst>
              <a:ext uri="{FF2B5EF4-FFF2-40B4-BE49-F238E27FC236}">
                <a16:creationId xmlns:a16="http://schemas.microsoft.com/office/drawing/2014/main" id="{D82CAB89-BCE8-1248-A1FD-F411CED6CD92}"/>
              </a:ext>
            </a:extLst>
          </p:cNvPr>
          <p:cNvPicPr preferRelativeResize="0"/>
          <p:nvPr/>
        </p:nvPicPr>
        <p:blipFill>
          <a:blip r:embed="rId3"/>
          <a:srcRect/>
          <a:stretch/>
        </p:blipFill>
        <p:spPr>
          <a:xfrm>
            <a:off x="4906905" y="1331223"/>
            <a:ext cx="3803341" cy="286589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14183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Liferay DXP’s Fine-Grained Permissions</a:t>
            </a:r>
            <a:endParaRPr dirty="0"/>
          </a:p>
        </p:txBody>
      </p:sp>
      <p:sp>
        <p:nvSpPr>
          <p:cNvPr id="105" name="Google Shape;105;p17"/>
          <p:cNvSpPr txBox="1">
            <a:spLocks noGrp="1"/>
          </p:cNvSpPr>
          <p:nvPr>
            <p:ph type="body" idx="1"/>
          </p:nvPr>
        </p:nvSpPr>
        <p:spPr>
          <a:xfrm>
            <a:off x="890953" y="1390464"/>
            <a:ext cx="7186247"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Permissions </a:t>
            </a:r>
            <a:r>
              <a:rPr lang="en-US" dirty="0"/>
              <a:t>are actions that can be taken on platform resources, including things like:</a:t>
            </a:r>
          </a:p>
          <a:p>
            <a:pPr marL="742950" lvl="1" indent="-285750">
              <a:spcBef>
                <a:spcPts val="600"/>
              </a:spcBef>
              <a:buSzPct val="88000"/>
              <a:buFont typeface="Courier New" panose="02070309020205020404" pitchFamily="49" charset="0"/>
              <a:buChar char="o"/>
            </a:pPr>
            <a:r>
              <a:rPr lang="en-US" sz="1600" i="1" dirty="0"/>
              <a:t>Adding </a:t>
            </a:r>
            <a:r>
              <a:rPr lang="en-US" sz="1600" dirty="0"/>
              <a:t>content</a:t>
            </a:r>
          </a:p>
          <a:p>
            <a:pPr marL="742950" lvl="1" indent="-285750">
              <a:spcBef>
                <a:spcPts val="600"/>
              </a:spcBef>
              <a:buSzPct val="88000"/>
              <a:buFont typeface="Courier New" panose="02070309020205020404" pitchFamily="49" charset="0"/>
              <a:buChar char="o"/>
            </a:pPr>
            <a:r>
              <a:rPr lang="en-US" sz="1600" i="1" dirty="0"/>
              <a:t>Editing </a:t>
            </a:r>
            <a:r>
              <a:rPr lang="en-US" sz="1600" dirty="0"/>
              <a:t>content</a:t>
            </a:r>
          </a:p>
          <a:p>
            <a:pPr marL="742950" lvl="1" indent="-285750">
              <a:spcBef>
                <a:spcPts val="600"/>
              </a:spcBef>
              <a:buSzPct val="88000"/>
              <a:buFont typeface="Courier New" panose="02070309020205020404" pitchFamily="49" charset="0"/>
              <a:buChar char="o"/>
            </a:pPr>
            <a:r>
              <a:rPr lang="en-US" sz="1600" i="1" dirty="0"/>
              <a:t>Viewing</a:t>
            </a:r>
            <a:r>
              <a:rPr lang="en-US" sz="1600" dirty="0"/>
              <a:t> content</a:t>
            </a:r>
          </a:p>
          <a:p>
            <a:pPr marL="742950" lvl="1" indent="-285750">
              <a:spcBef>
                <a:spcPts val="600"/>
              </a:spcBef>
              <a:buSzPct val="88000"/>
              <a:buFont typeface="Courier New" panose="02070309020205020404" pitchFamily="49" charset="0"/>
              <a:buChar char="o"/>
            </a:pPr>
            <a:r>
              <a:rPr lang="en-US" sz="1600" i="1" dirty="0"/>
              <a:t>Uploading</a:t>
            </a:r>
            <a:r>
              <a:rPr lang="en-US" sz="1600" dirty="0"/>
              <a:t> images</a:t>
            </a:r>
          </a:p>
          <a:p>
            <a:pPr marL="742950" lvl="1" indent="-285750">
              <a:spcBef>
                <a:spcPts val="600"/>
              </a:spcBef>
              <a:buSzPct val="88000"/>
              <a:buFont typeface="Courier New" panose="02070309020205020404" pitchFamily="49" charset="0"/>
              <a:buChar char="o"/>
            </a:pPr>
            <a:r>
              <a:rPr lang="en-US" sz="1600" i="1" dirty="0"/>
              <a:t>Creating </a:t>
            </a:r>
            <a:r>
              <a:rPr lang="en-US" sz="1600" dirty="0"/>
              <a:t>pages</a:t>
            </a:r>
          </a:p>
        </p:txBody>
      </p:sp>
    </p:spTree>
    <p:extLst>
      <p:ext uri="{BB962C8B-B14F-4D97-AF65-F5344CB8AC3E}">
        <p14:creationId xmlns:p14="http://schemas.microsoft.com/office/powerpoint/2010/main" val="144094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4468449" cy="2956502"/>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Roles </a:t>
            </a:r>
            <a:r>
              <a:rPr lang="en-US" dirty="0"/>
              <a:t>are collections of permissions that can be granted to Users </a:t>
            </a:r>
          </a:p>
          <a:p>
            <a:pPr marL="285750" indent="-285750">
              <a:spcBef>
                <a:spcPts val="600"/>
              </a:spcBef>
              <a:buSzPct val="150000"/>
              <a:buFont typeface="Arial" panose="020B0604020202020204" pitchFamily="34" charset="0"/>
              <a:buChar char="•"/>
            </a:pPr>
            <a:r>
              <a:rPr lang="en-US" dirty="0"/>
              <a:t>Roles are scoped to the following contexts:</a:t>
            </a:r>
          </a:p>
          <a:p>
            <a:pPr marL="742950" lvl="1" indent="-285750">
              <a:spcBef>
                <a:spcPts val="600"/>
              </a:spcBef>
              <a:buSzPct val="88000"/>
              <a:buFont typeface="Courier New" panose="02070309020205020404" pitchFamily="49" charset="0"/>
              <a:buChar char="o"/>
            </a:pPr>
            <a:r>
              <a:rPr lang="en-US" sz="1600" b="1" dirty="0"/>
              <a:t>Regular Roles</a:t>
            </a:r>
            <a:r>
              <a:rPr lang="en-US" sz="1600" dirty="0"/>
              <a:t>: The Platform level</a:t>
            </a:r>
          </a:p>
          <a:p>
            <a:pPr marL="742950" lvl="1" indent="-285750">
              <a:spcBef>
                <a:spcPts val="600"/>
              </a:spcBef>
              <a:buSzPct val="88000"/>
              <a:buFont typeface="Courier New" panose="02070309020205020404" pitchFamily="49" charset="0"/>
              <a:buChar char="o"/>
            </a:pPr>
            <a:r>
              <a:rPr lang="en-US" sz="1600" b="1" dirty="0"/>
              <a:t>Organization Roles</a:t>
            </a:r>
            <a:r>
              <a:rPr lang="en-US" sz="1600" dirty="0"/>
              <a:t>: The Organization level</a:t>
            </a:r>
          </a:p>
          <a:p>
            <a:pPr marL="742950" lvl="1" indent="-285750">
              <a:spcBef>
                <a:spcPts val="600"/>
              </a:spcBef>
              <a:buSzPct val="88000"/>
              <a:buFont typeface="Courier New" panose="02070309020205020404" pitchFamily="49" charset="0"/>
              <a:buChar char="o"/>
            </a:pPr>
            <a:r>
              <a:rPr lang="en-US" sz="1600" b="1" dirty="0"/>
              <a:t>Site Roles</a:t>
            </a:r>
            <a:r>
              <a:rPr lang="en-US" sz="1600" dirty="0"/>
              <a:t>: The Site level</a:t>
            </a:r>
          </a:p>
          <a:p>
            <a:pPr marL="742950" lvl="1" indent="-285750">
              <a:spcBef>
                <a:spcPts val="600"/>
              </a:spcBef>
              <a:buSzPct val="88000"/>
              <a:buFont typeface="Courier New" panose="02070309020205020404" pitchFamily="49" charset="0"/>
              <a:buChar char="o"/>
            </a:pPr>
            <a:r>
              <a:rPr lang="en-US" sz="1600" b="1" dirty="0"/>
              <a:t>Asset Library Roles</a:t>
            </a:r>
            <a:r>
              <a:rPr lang="en-US" sz="1600" dirty="0"/>
              <a:t>: the Asset Library level</a:t>
            </a:r>
          </a:p>
          <a:p>
            <a:pPr marL="742950" lvl="1" indent="-285750">
              <a:spcBef>
                <a:spcPts val="600"/>
              </a:spcBef>
              <a:buSzPct val="88000"/>
              <a:buFont typeface="Courier New" panose="02070309020205020404" pitchFamily="49" charset="0"/>
              <a:buChar char="o"/>
            </a:pPr>
            <a:r>
              <a:rPr lang="en-US" sz="1600" b="1" dirty="0"/>
              <a:t>Account Roles</a:t>
            </a:r>
            <a:r>
              <a:rPr lang="en-US" sz="1600" dirty="0"/>
              <a:t>: the Account level</a:t>
            </a:r>
          </a:p>
        </p:txBody>
      </p:sp>
      <p:sp>
        <p:nvSpPr>
          <p:cNvPr id="112" name="Google Shape;112;p18"/>
          <p:cNvSpPr txBox="1">
            <a:spLocks noGrp="1"/>
          </p:cNvSpPr>
          <p:nvPr>
            <p:ph type="title"/>
          </p:nvPr>
        </p:nvSpPr>
        <p:spPr>
          <a:xfrm>
            <a:off x="433754" y="758523"/>
            <a:ext cx="5967046" cy="572700"/>
          </a:xfrm>
          <a:prstGeom prst="rect">
            <a:avLst/>
          </a:prstGeom>
        </p:spPr>
        <p:txBody>
          <a:bodyPr spcFirstLastPara="1" wrap="square" lIns="0" tIns="91425" rIns="0" bIns="91425" anchor="t" anchorCtr="0">
            <a:noAutofit/>
          </a:bodyPr>
          <a:lstStyle/>
          <a:p>
            <a:pPr lvl="0"/>
            <a:r>
              <a:rPr lang="en-US" dirty="0"/>
              <a:t>Using Roles to Group and Apply Permissions</a:t>
            </a:r>
            <a:endParaRPr dirty="0"/>
          </a:p>
        </p:txBody>
      </p:sp>
      <p:pic>
        <p:nvPicPr>
          <p:cNvPr id="5" name="Google Shape;115;p18">
            <a:extLst>
              <a:ext uri="{FF2B5EF4-FFF2-40B4-BE49-F238E27FC236}">
                <a16:creationId xmlns:a16="http://schemas.microsoft.com/office/drawing/2014/main" id="{C11C418E-8C5B-BC4C-BC3A-9CFC58B16DAA}"/>
              </a:ext>
            </a:extLst>
          </p:cNvPr>
          <p:cNvPicPr preferRelativeResize="0"/>
          <p:nvPr/>
        </p:nvPicPr>
        <p:blipFill>
          <a:blip r:embed="rId3"/>
          <a:srcRect/>
          <a:stretch/>
        </p:blipFill>
        <p:spPr>
          <a:xfrm>
            <a:off x="5122131" y="2133600"/>
            <a:ext cx="3731357" cy="876300"/>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950495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Administrators can create custom Roles and should consider the following:</a:t>
            </a:r>
          </a:p>
          <a:p>
            <a:pPr marL="742950" lvl="1" indent="-285750">
              <a:spcBef>
                <a:spcPts val="600"/>
              </a:spcBef>
              <a:buSzPct val="88000"/>
              <a:buFont typeface="Courier New" panose="02070309020205020404" pitchFamily="49" charset="0"/>
              <a:buChar char="o"/>
            </a:pPr>
            <a:r>
              <a:rPr lang="en-US" sz="1600" dirty="0"/>
              <a:t>What actions and resources are required for the Role?</a:t>
            </a:r>
          </a:p>
          <a:p>
            <a:pPr marL="742950" lvl="1" indent="-285750">
              <a:spcBef>
                <a:spcPts val="600"/>
              </a:spcBef>
              <a:buSzPct val="88000"/>
              <a:buFont typeface="Courier New" panose="02070309020205020404" pitchFamily="49" charset="0"/>
              <a:buChar char="o"/>
            </a:pPr>
            <a:r>
              <a:rPr lang="en-US" sz="1600" dirty="0"/>
              <a:t>What Scope will this Role primarily function in?</a:t>
            </a:r>
          </a:p>
          <a:p>
            <a:pPr marL="285750" indent="-285750">
              <a:spcBef>
                <a:spcPts val="600"/>
              </a:spcBef>
              <a:buSzPct val="150000"/>
              <a:buFont typeface="Arial" panose="020B0604020202020204" pitchFamily="34" charset="0"/>
              <a:buChar char="•"/>
            </a:pPr>
            <a:r>
              <a:rPr lang="en-US" dirty="0"/>
              <a:t>Create Roles using the </a:t>
            </a:r>
            <a:r>
              <a:rPr lang="en-US" b="1" dirty="0"/>
              <a:t>principle of least permissions</a:t>
            </a:r>
            <a:r>
              <a:rPr lang="en-US" dirty="0"/>
              <a:t>.</a:t>
            </a:r>
          </a:p>
        </p:txBody>
      </p:sp>
      <p:sp>
        <p:nvSpPr>
          <p:cNvPr id="112" name="Google Shape;112;p18"/>
          <p:cNvSpPr txBox="1">
            <a:spLocks noGrp="1"/>
          </p:cNvSpPr>
          <p:nvPr>
            <p:ph type="title"/>
          </p:nvPr>
        </p:nvSpPr>
        <p:spPr>
          <a:xfrm>
            <a:off x="433754" y="758523"/>
            <a:ext cx="5967046" cy="572700"/>
          </a:xfrm>
          <a:prstGeom prst="rect">
            <a:avLst/>
          </a:prstGeom>
        </p:spPr>
        <p:txBody>
          <a:bodyPr spcFirstLastPara="1" wrap="square" lIns="0" tIns="91425" rIns="0" bIns="91425" anchor="t" anchorCtr="0">
            <a:noAutofit/>
          </a:bodyPr>
          <a:lstStyle/>
          <a:p>
            <a:pPr lvl="0"/>
            <a:r>
              <a:rPr lang="en-US" dirty="0"/>
              <a:t>Creating Custom Roles</a:t>
            </a:r>
            <a:endParaRPr dirty="0"/>
          </a:p>
        </p:txBody>
      </p:sp>
      <p:pic>
        <p:nvPicPr>
          <p:cNvPr id="6" name="Google Shape;115;p18">
            <a:extLst>
              <a:ext uri="{FF2B5EF4-FFF2-40B4-BE49-F238E27FC236}">
                <a16:creationId xmlns:a16="http://schemas.microsoft.com/office/drawing/2014/main" id="{0B95351F-7D1B-164D-84D1-B9EC843BA63E}"/>
              </a:ext>
            </a:extLst>
          </p:cNvPr>
          <p:cNvPicPr preferRelativeResize="0"/>
          <p:nvPr/>
        </p:nvPicPr>
        <p:blipFill>
          <a:blip r:embed="rId3"/>
          <a:srcRect/>
          <a:stretch/>
        </p:blipFill>
        <p:spPr>
          <a:xfrm>
            <a:off x="5283298" y="1835560"/>
            <a:ext cx="3426951" cy="1886103"/>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415249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9"/>
          <p:cNvSpPr txBox="1">
            <a:spLocks noGrp="1"/>
          </p:cNvSpPr>
          <p:nvPr>
            <p:ph type="title"/>
          </p:nvPr>
        </p:nvSpPr>
        <p:spPr>
          <a:xfrm>
            <a:off x="4840700" y="697128"/>
            <a:ext cx="4012800" cy="529200"/>
          </a:xfrm>
          <a:prstGeom prst="rect">
            <a:avLst/>
          </a:prstGeom>
        </p:spPr>
        <p:txBody>
          <a:bodyPr spcFirstLastPara="1" wrap="square" lIns="0" tIns="91425" rIns="0" bIns="91425" anchor="t" anchorCtr="0">
            <a:noAutofit/>
          </a:bodyPr>
          <a:lstStyle/>
          <a:p>
            <a:pPr lvl="0"/>
            <a:r>
              <a:rPr lang="en-US" dirty="0"/>
              <a:t>Roles and Workflows</a:t>
            </a:r>
            <a:endParaRPr dirty="0"/>
          </a:p>
        </p:txBody>
      </p:sp>
      <p:sp>
        <p:nvSpPr>
          <p:cNvPr id="122" name="Google Shape;122;p19"/>
          <p:cNvSpPr txBox="1">
            <a:spLocks noGrp="1"/>
          </p:cNvSpPr>
          <p:nvPr>
            <p:ph type="subTitle" idx="1"/>
          </p:nvPr>
        </p:nvSpPr>
        <p:spPr>
          <a:xfrm>
            <a:off x="4840700" y="1513950"/>
            <a:ext cx="4012800" cy="2115600"/>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Workflows can be created with actions assigned to specific Roles</a:t>
            </a:r>
          </a:p>
          <a:p>
            <a:pPr marL="285750" indent="-285750">
              <a:spcBef>
                <a:spcPts val="600"/>
              </a:spcBef>
              <a:buSzPct val="150000"/>
              <a:buFont typeface="Arial" panose="020B0604020202020204" pitchFamily="34" charset="0"/>
              <a:buChar char="•"/>
            </a:pPr>
            <a:r>
              <a:rPr lang="en-US" dirty="0"/>
              <a:t>If a Role is assigned in a Workflow Definition but does not already exist, the Role will be auto-generated</a:t>
            </a:r>
          </a:p>
        </p:txBody>
      </p:sp>
      <p:pic>
        <p:nvPicPr>
          <p:cNvPr id="5" name="Google Shape;124;p19">
            <a:extLst>
              <a:ext uri="{FF2B5EF4-FFF2-40B4-BE49-F238E27FC236}">
                <a16:creationId xmlns:a16="http://schemas.microsoft.com/office/drawing/2014/main" id="{30927488-D5DA-224E-9590-F5E7EB2A0F3D}"/>
              </a:ext>
            </a:extLst>
          </p:cNvPr>
          <p:cNvPicPr preferRelativeResize="0">
            <a:picLocks noChangeAspect="1"/>
          </p:cNvPicPr>
          <p:nvPr/>
        </p:nvPicPr>
        <p:blipFill>
          <a:blip r:embed="rId3"/>
          <a:srcRect/>
          <a:stretch/>
        </p:blipFill>
        <p:spPr>
          <a:xfrm>
            <a:off x="761369" y="6172"/>
            <a:ext cx="2968421" cy="5137328"/>
          </a:xfrm>
          <a:prstGeom prst="rect">
            <a:avLst/>
          </a:prstGeom>
          <a:noFill/>
          <a:ln>
            <a:noFill/>
          </a:ln>
        </p:spPr>
      </p:pic>
    </p:spTree>
    <p:extLst>
      <p:ext uri="{BB962C8B-B14F-4D97-AF65-F5344CB8AC3E}">
        <p14:creationId xmlns:p14="http://schemas.microsoft.com/office/powerpoint/2010/main" val="431242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Mondego Roles</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Investments Site can manage which Users can view, edit, and add content using Liferay’s fine-grained permissions. </a:t>
            </a:r>
          </a:p>
          <a:p>
            <a:pPr marL="285750" indent="-285750">
              <a:spcBef>
                <a:spcPts val="600"/>
              </a:spcBef>
              <a:buSzPct val="150000"/>
              <a:buFont typeface="Arial" panose="020B0604020202020204" pitchFamily="34" charset="0"/>
              <a:buChar char="•"/>
            </a:pPr>
            <a:r>
              <a:rPr lang="en-US" dirty="0"/>
              <a:t>To ensure that Users only have the permissions necessary for their job function, Mondego primarily assigns Roles at the Organization or Site level. </a:t>
            </a:r>
          </a:p>
          <a:p>
            <a:pPr marL="742950" lvl="1" indent="-285750">
              <a:spcBef>
                <a:spcPts val="600"/>
              </a:spcBef>
              <a:buSzPct val="88000"/>
              <a:buFont typeface="Courier New" panose="02070309020205020404" pitchFamily="49" charset="0"/>
              <a:buChar char="o"/>
            </a:pPr>
            <a:r>
              <a:rPr lang="en-US" sz="1600" dirty="0"/>
              <a:t>Users with Roles in the Mondego Marketing Organization cannot make changes to the main Site and the Banking Site Administrator cannot change the Investments Site</a:t>
            </a:r>
          </a:p>
          <a:p>
            <a:pPr marL="285750" indent="-285750">
              <a:spcBef>
                <a:spcPts val="600"/>
              </a:spcBef>
              <a:buSzPct val="150000"/>
              <a:buFont typeface="Arial" panose="020B0604020202020204" pitchFamily="34" charset="0"/>
              <a:buChar char="•"/>
            </a:pPr>
            <a:r>
              <a:rPr lang="en-US" dirty="0"/>
              <a:t>The Mondego Investments team creates a workflow and assigns a task to the Copyeditor Role. Since this is not an existing Site Role, it will be auto-generated.</a:t>
            </a:r>
          </a:p>
        </p:txBody>
      </p:sp>
    </p:spTree>
    <p:extLst>
      <p:ext uri="{BB962C8B-B14F-4D97-AF65-F5344CB8AC3E}">
        <p14:creationId xmlns:p14="http://schemas.microsoft.com/office/powerpoint/2010/main" val="3317807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make sure Mondego Users do not perform unapproved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actions</a:t>
            </a:r>
            <a:r>
              <a:rPr lang="en-US" dirty="0"/>
              <a:t>  on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resources</a:t>
            </a:r>
            <a:r>
              <a:rPr lang="en-US" dirty="0"/>
              <a:t>, the Administrator can manage and assign Permissions.    </a:t>
            </a:r>
          </a:p>
          <a:p>
            <a:pPr marL="285750" indent="-285750">
              <a:spcBef>
                <a:spcPts val="600"/>
              </a:spcBef>
              <a:buSzPct val="150000"/>
              <a:buFont typeface="Arial" panose="020B0604020202020204" pitchFamily="34" charset="0"/>
              <a:buChar char="•"/>
            </a:pPr>
            <a:r>
              <a:rPr lang="en-US" dirty="0"/>
              <a:t>Permissions are collected and granted to Mondego Users as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Roles</a:t>
            </a:r>
            <a:r>
              <a:rPr lang="en-US" dirty="0"/>
              <a:t>, which are scoped at three different levels:</a:t>
            </a:r>
          </a:p>
          <a:p>
            <a:pPr marL="285750" indent="-285750">
              <a:spcBef>
                <a:spcPts val="600"/>
              </a:spcBef>
              <a:buSzPct val="150000"/>
              <a:buFont typeface="Arial" panose="020B0604020202020204" pitchFamily="34" charset="0"/>
              <a:buChar char="•"/>
            </a:pPr>
            <a:endParaRPr lang="en-US" dirty="0"/>
          </a:p>
          <a:p>
            <a:pPr marL="285750" indent="-285750">
              <a:spcBef>
                <a:spcPts val="600"/>
              </a:spcBef>
              <a:buSzPct val="150000"/>
              <a:buFont typeface="Arial" panose="020B0604020202020204" pitchFamily="34" charset="0"/>
              <a:buChar char="•"/>
            </a:pPr>
            <a:endParaRPr lang="en-US" dirty="0"/>
          </a:p>
          <a:p>
            <a:pPr marL="285750" indent="-285750">
              <a:spcBef>
                <a:spcPts val="600"/>
              </a:spcBef>
              <a:buSzPct val="150000"/>
              <a:buFont typeface="Arial" panose="020B0604020202020204" pitchFamily="34" charset="0"/>
              <a:buChar char="•"/>
            </a:pPr>
            <a:endParaRPr lang="en-US" dirty="0"/>
          </a:p>
          <a:p>
            <a:pPr marL="285750" indent="-285750">
              <a:spcBef>
                <a:spcPts val="600"/>
              </a:spcBef>
              <a:buSzPct val="150000"/>
              <a:buFont typeface="Arial" panose="020B0604020202020204" pitchFamily="34" charset="0"/>
              <a:buChar char="•"/>
            </a:pPr>
            <a:r>
              <a:rPr lang="en-US" dirty="0"/>
              <a:t>Mondego workflows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auto-generate</a:t>
            </a:r>
            <a:r>
              <a:rPr lang="en-US" dirty="0"/>
              <a: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roles</a:t>
            </a:r>
            <a:r>
              <a:rPr lang="en-US" dirty="0"/>
              <a:t> if they are assigned but don’t already exist.</a:t>
            </a:r>
          </a:p>
        </p:txBody>
      </p:sp>
      <p:sp>
        <p:nvSpPr>
          <p:cNvPr id="2" name="TextBox 1">
            <a:extLst>
              <a:ext uri="{FF2B5EF4-FFF2-40B4-BE49-F238E27FC236}">
                <a16:creationId xmlns:a16="http://schemas.microsoft.com/office/drawing/2014/main" id="{DE415353-42CF-F044-8186-A8A191F37B13}"/>
              </a:ext>
            </a:extLst>
          </p:cNvPr>
          <p:cNvSpPr txBox="1"/>
          <p:nvPr/>
        </p:nvSpPr>
        <p:spPr>
          <a:xfrm>
            <a:off x="807521" y="2766950"/>
            <a:ext cx="6970817" cy="1078372"/>
          </a:xfrm>
          <a:prstGeom prst="rect">
            <a:avLst/>
          </a:prstGeom>
          <a:noFill/>
        </p:spPr>
        <p:txBody>
          <a:bodyPr wrap="square" numCol="2" rtlCol="0">
            <a:spAutoFit/>
          </a:bodyPr>
          <a:lstStyle/>
          <a:p>
            <a:pPr marL="742950" lvl="1" indent="-285750">
              <a:lnSpc>
                <a:spcPct val="115000"/>
              </a:lnSpc>
              <a:spcBef>
                <a:spcPts val="600"/>
              </a:spcBef>
              <a:buClr>
                <a:srgbClr val="09101D"/>
              </a:buClr>
              <a:buSzPts val="1400"/>
              <a:buFont typeface="Source Sans Pro"/>
              <a:buChar char="○"/>
            </a:pPr>
            <a:r>
              <a:rPr lang="en-US" sz="1600" b="1" dirty="0">
                <a:solidFill>
                  <a:srgbClr val="FFFFFF">
                    <a:lumMod val="75000"/>
                  </a:srgbClr>
                </a:solidFill>
                <a:highlight>
                  <a:srgbClr val="C0C0C0"/>
                </a:highlight>
                <a:latin typeface="Source Sans Pro" panose="020B0503030403020204" pitchFamily="34" charset="0"/>
                <a:ea typeface="Source Sans Pro" panose="020B0503030403020204" pitchFamily="34" charset="0"/>
                <a:sym typeface="Source Sans Pro"/>
              </a:rPr>
              <a:t>Regular</a:t>
            </a:r>
            <a:r>
              <a:rPr lang="en-US" sz="1600" u="sng" dirty="0">
                <a:solidFill>
                  <a:srgbClr val="FFFFFF">
                    <a:lumMod val="75000"/>
                  </a:srgbClr>
                </a:solidFill>
                <a:highlight>
                  <a:srgbClr val="C0C0C0"/>
                </a:highlight>
                <a:latin typeface="Source Sans Pro"/>
                <a:ea typeface="Source Sans Pro"/>
                <a:sym typeface="Source Sans Pro"/>
              </a:rPr>
              <a:t> </a:t>
            </a:r>
          </a:p>
          <a:p>
            <a:pPr marL="742950" lvl="1" indent="-285750">
              <a:lnSpc>
                <a:spcPct val="115000"/>
              </a:lnSpc>
              <a:spcBef>
                <a:spcPts val="600"/>
              </a:spcBef>
              <a:buClr>
                <a:srgbClr val="09101D"/>
              </a:buClr>
              <a:buSzPts val="1400"/>
              <a:buFont typeface="Source Sans Pro"/>
              <a:buChar char="○"/>
            </a:pPr>
            <a:r>
              <a:rPr lang="en-US" sz="1600" b="1" dirty="0">
                <a:solidFill>
                  <a:srgbClr val="FFFFFF">
                    <a:lumMod val="75000"/>
                  </a:srgbClr>
                </a:solidFill>
                <a:highlight>
                  <a:srgbClr val="C0C0C0"/>
                </a:highlight>
                <a:latin typeface="Source Sans Pro" panose="020B0503030403020204" pitchFamily="34" charset="0"/>
                <a:ea typeface="Source Sans Pro" panose="020B0503030403020204" pitchFamily="34" charset="0"/>
                <a:sym typeface="Source Sans Pro"/>
              </a:rPr>
              <a:t>Organization</a:t>
            </a:r>
            <a:r>
              <a:rPr lang="en-US" sz="1600" u="sng" dirty="0">
                <a:solidFill>
                  <a:srgbClr val="FFFFFF">
                    <a:lumMod val="75000"/>
                  </a:srgbClr>
                </a:solidFill>
                <a:highlight>
                  <a:srgbClr val="C0C0C0"/>
                </a:highlight>
                <a:latin typeface="Source Sans Pro"/>
                <a:ea typeface="Source Sans Pro"/>
                <a:sym typeface="Source Sans Pro"/>
              </a:rPr>
              <a:t> </a:t>
            </a:r>
          </a:p>
          <a:p>
            <a:pPr marL="742950" lvl="1" indent="-285750">
              <a:lnSpc>
                <a:spcPct val="115000"/>
              </a:lnSpc>
              <a:spcBef>
                <a:spcPts val="600"/>
              </a:spcBef>
              <a:buClr>
                <a:srgbClr val="09101D"/>
              </a:buClr>
              <a:buSzPts val="1400"/>
              <a:buFont typeface="Source Sans Pro"/>
              <a:buChar char="○"/>
            </a:pPr>
            <a:r>
              <a:rPr lang="en-US" sz="1600" b="1" dirty="0">
                <a:solidFill>
                  <a:srgbClr val="FFFFFF">
                    <a:lumMod val="75000"/>
                  </a:srgbClr>
                </a:solidFill>
                <a:highlight>
                  <a:srgbClr val="C0C0C0"/>
                </a:highlight>
                <a:latin typeface="Source Sans Pro" panose="020B0503030403020204" pitchFamily="34" charset="0"/>
                <a:ea typeface="Source Sans Pro" panose="020B0503030403020204" pitchFamily="34" charset="0"/>
                <a:sym typeface="Source Sans Pro"/>
              </a:rPr>
              <a:t>Site</a:t>
            </a:r>
          </a:p>
        </p:txBody>
      </p:sp>
    </p:spTree>
    <p:extLst>
      <p:ext uri="{BB962C8B-B14F-4D97-AF65-F5344CB8AC3E}">
        <p14:creationId xmlns:p14="http://schemas.microsoft.com/office/powerpoint/2010/main" val="2465908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To make sure Mondego Users do not perform unapproved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actions</a:t>
            </a:r>
            <a:r>
              <a:rPr lang="en-US" dirty="0"/>
              <a:t>  on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resources</a:t>
            </a:r>
            <a:r>
              <a:rPr lang="en-US" dirty="0"/>
              <a:t>, the Administrator can manage and assign Permissions.    </a:t>
            </a:r>
          </a:p>
          <a:p>
            <a:pPr marL="285750" indent="-285750">
              <a:spcBef>
                <a:spcPts val="600"/>
              </a:spcBef>
              <a:buSzPct val="150000"/>
              <a:buFont typeface="Arial" panose="020B0604020202020204" pitchFamily="34" charset="0"/>
              <a:buChar char="•"/>
            </a:pPr>
            <a:r>
              <a:rPr lang="en-US" dirty="0"/>
              <a:t>Permissions are collected and granted to Mondego Users as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Roles</a:t>
            </a:r>
            <a:r>
              <a:rPr lang="en-US" dirty="0"/>
              <a:t>, which are scoped at three different levels:</a:t>
            </a:r>
          </a:p>
          <a:p>
            <a:pPr marL="285750" indent="-285750">
              <a:spcBef>
                <a:spcPts val="600"/>
              </a:spcBef>
              <a:buSzPct val="150000"/>
              <a:buFont typeface="Arial" panose="020B0604020202020204" pitchFamily="34" charset="0"/>
              <a:buChar char="•"/>
            </a:pPr>
            <a:endParaRPr lang="en-US" dirty="0"/>
          </a:p>
          <a:p>
            <a:pPr marL="285750" indent="-285750">
              <a:spcBef>
                <a:spcPts val="600"/>
              </a:spcBef>
              <a:buSzPct val="150000"/>
              <a:buFont typeface="Arial" panose="020B0604020202020204" pitchFamily="34" charset="0"/>
              <a:buChar char="•"/>
            </a:pPr>
            <a:endParaRPr lang="en-US" dirty="0"/>
          </a:p>
          <a:p>
            <a:pPr marL="285750" indent="-285750">
              <a:spcBef>
                <a:spcPts val="600"/>
              </a:spcBef>
              <a:buSzPct val="150000"/>
              <a:buFont typeface="Arial" panose="020B0604020202020204" pitchFamily="34" charset="0"/>
              <a:buChar char="•"/>
            </a:pPr>
            <a:endParaRPr lang="en-US" dirty="0"/>
          </a:p>
          <a:p>
            <a:pPr marL="285750" indent="-285750">
              <a:spcBef>
                <a:spcPts val="600"/>
              </a:spcBef>
              <a:buSzPct val="150000"/>
              <a:buFont typeface="Arial" panose="020B0604020202020204" pitchFamily="34" charset="0"/>
              <a:buChar char="•"/>
            </a:pPr>
            <a:r>
              <a:rPr lang="en-US" dirty="0"/>
              <a:t>Mondego workflows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auto-generate</a:t>
            </a:r>
            <a:r>
              <a:rPr lang="en-US" dirty="0"/>
              <a: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roles</a:t>
            </a:r>
            <a:r>
              <a:rPr lang="en-US" dirty="0"/>
              <a:t> if they are assigned but don’t already exist.</a:t>
            </a:r>
          </a:p>
        </p:txBody>
      </p:sp>
      <p:sp>
        <p:nvSpPr>
          <p:cNvPr id="4" name="TextBox 3">
            <a:extLst>
              <a:ext uri="{FF2B5EF4-FFF2-40B4-BE49-F238E27FC236}">
                <a16:creationId xmlns:a16="http://schemas.microsoft.com/office/drawing/2014/main" id="{8925C31C-4FC0-9E41-A50C-EB6DD424A126}"/>
              </a:ext>
            </a:extLst>
          </p:cNvPr>
          <p:cNvSpPr txBox="1"/>
          <p:nvPr/>
        </p:nvSpPr>
        <p:spPr>
          <a:xfrm>
            <a:off x="807521" y="2766950"/>
            <a:ext cx="6970817" cy="1078372"/>
          </a:xfrm>
          <a:prstGeom prst="rect">
            <a:avLst/>
          </a:prstGeom>
          <a:noFill/>
        </p:spPr>
        <p:txBody>
          <a:bodyPr wrap="square" numCol="2" rtlCol="0">
            <a:spAutoFit/>
          </a:bodyPr>
          <a:lstStyle/>
          <a:p>
            <a:pPr marL="742950" lvl="1" indent="-285750">
              <a:lnSpc>
                <a:spcPct val="115000"/>
              </a:lnSpc>
              <a:spcBef>
                <a:spcPts val="600"/>
              </a:spcBef>
              <a:buClr>
                <a:srgbClr val="09101D"/>
              </a:buClr>
              <a:buSzPts val="1400"/>
              <a:buFont typeface="Source Sans Pro"/>
              <a:buChar char="○"/>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sym typeface="Source Sans Pro"/>
              </a:rPr>
              <a:t>Regular</a:t>
            </a:r>
            <a:r>
              <a:rPr lang="en-US" sz="1600" u="sng" dirty="0">
                <a:solidFill>
                  <a:schemeClr val="accent1"/>
                </a:solidFill>
                <a:highlight>
                  <a:srgbClr val="C0C0C0"/>
                </a:highlight>
                <a:latin typeface="Source Sans Pro"/>
                <a:ea typeface="Source Sans Pro"/>
                <a:sym typeface="Source Sans Pro"/>
              </a:rPr>
              <a:t> </a:t>
            </a:r>
          </a:p>
          <a:p>
            <a:pPr marL="742950" lvl="1" indent="-285750">
              <a:lnSpc>
                <a:spcPct val="115000"/>
              </a:lnSpc>
              <a:spcBef>
                <a:spcPts val="600"/>
              </a:spcBef>
              <a:buClr>
                <a:srgbClr val="09101D"/>
              </a:buClr>
              <a:buSzPts val="1400"/>
              <a:buFont typeface="Source Sans Pro"/>
              <a:buChar char="○"/>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sym typeface="Source Sans Pro"/>
              </a:rPr>
              <a:t>Organization</a:t>
            </a:r>
            <a:r>
              <a:rPr lang="en-US" sz="1600" u="sng" dirty="0">
                <a:solidFill>
                  <a:schemeClr val="accent1"/>
                </a:solidFill>
                <a:highlight>
                  <a:srgbClr val="C0C0C0"/>
                </a:highlight>
                <a:latin typeface="Source Sans Pro"/>
                <a:ea typeface="Source Sans Pro"/>
                <a:sym typeface="Source Sans Pro"/>
              </a:rPr>
              <a:t> </a:t>
            </a:r>
          </a:p>
          <a:p>
            <a:pPr marL="742950" lvl="1" indent="-285750">
              <a:lnSpc>
                <a:spcPct val="115000"/>
              </a:lnSpc>
              <a:spcBef>
                <a:spcPts val="600"/>
              </a:spcBef>
              <a:buClr>
                <a:srgbClr val="09101D"/>
              </a:buClr>
              <a:buSzPts val="1400"/>
              <a:buFont typeface="Source Sans Pro"/>
              <a:buChar char="○"/>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sym typeface="Source Sans Pro"/>
              </a:rPr>
              <a:t>Site</a:t>
            </a:r>
          </a:p>
        </p:txBody>
      </p:sp>
    </p:spTree>
    <p:extLst>
      <p:ext uri="{BB962C8B-B14F-4D97-AF65-F5344CB8AC3E}">
        <p14:creationId xmlns:p14="http://schemas.microsoft.com/office/powerpoint/2010/main" val="871016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4" y="2285400"/>
            <a:ext cx="6962907" cy="572700"/>
          </a:xfrm>
          <a:prstGeom prst="rect">
            <a:avLst/>
          </a:prstGeom>
        </p:spPr>
        <p:txBody>
          <a:bodyPr spcFirstLastPara="1" wrap="square" lIns="0" tIns="91425" rIns="0" bIns="91425" anchor="ctr" anchorCtr="0">
            <a:noAutofit/>
          </a:bodyPr>
          <a:lstStyle/>
          <a:p>
            <a:pPr lvl="0"/>
            <a:r>
              <a:rPr lang="en-US" dirty="0"/>
              <a:t>Exercise: Customize the Site Content Reviewer Role</a:t>
            </a:r>
            <a:endParaRPr dirty="0"/>
          </a:p>
        </p:txBody>
      </p:sp>
    </p:spTree>
    <p:extLst>
      <p:ext uri="{BB962C8B-B14F-4D97-AF65-F5344CB8AC3E}">
        <p14:creationId xmlns:p14="http://schemas.microsoft.com/office/powerpoint/2010/main" val="970519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lvl="0"/>
            <a:r>
              <a:rPr lang="en-US" dirty="0">
                <a:solidFill>
                  <a:schemeClr val="tx1"/>
                </a:solidFill>
              </a:rPr>
              <a:t>Customize the Site Content Reviewer Role Exercise Objectives</a:t>
            </a:r>
            <a:endParaRPr dirty="0">
              <a:solidFill>
                <a:schemeClr val="tx1"/>
              </a:solidFill>
            </a:endParaRPr>
          </a:p>
        </p:txBody>
      </p:sp>
      <p:sp>
        <p:nvSpPr>
          <p:cNvPr id="136" name="Google Shape;136;p21"/>
          <p:cNvSpPr txBox="1">
            <a:spLocks noGrp="1"/>
          </p:cNvSpPr>
          <p:nvPr>
            <p:ph type="subTitle" idx="1"/>
          </p:nvPr>
        </p:nvSpPr>
        <p:spPr>
          <a:xfrm>
            <a:off x="2244174" y="1847907"/>
            <a:ext cx="5651793"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endParaRPr lang="en-US" sz="1600" dirty="0"/>
          </a:p>
          <a:p>
            <a:pPr marL="285750" lvl="0" indent="-285750">
              <a:spcBef>
                <a:spcPts val="600"/>
              </a:spcBef>
              <a:buSzPct val="150000"/>
              <a:buFont typeface="Arial" panose="020B0604020202020204" pitchFamily="34" charset="0"/>
              <a:buChar char="•"/>
            </a:pPr>
            <a:r>
              <a:rPr lang="en-US" sz="1600" dirty="0"/>
              <a:t>Modify the Site Content Reviewer Role to include the following:</a:t>
            </a:r>
          </a:p>
          <a:p>
            <a:pPr marL="742950" lvl="1" indent="-285750">
              <a:spcBef>
                <a:spcPts val="600"/>
              </a:spcBef>
              <a:buSzPct val="88000"/>
              <a:buFont typeface="Courier New" panose="02070309020205020404" pitchFamily="49" charset="0"/>
              <a:buChar char="o"/>
            </a:pPr>
            <a:r>
              <a:rPr lang="en-US" sz="1600" dirty="0"/>
              <a:t>Edit and View permissions for Web Content</a:t>
            </a:r>
          </a:p>
          <a:p>
            <a:pPr marL="742950" lvl="1" indent="-285750">
              <a:spcBef>
                <a:spcPts val="600"/>
              </a:spcBef>
              <a:buSzPct val="88000"/>
              <a:buFont typeface="Courier New" panose="02070309020205020404" pitchFamily="49" charset="0"/>
              <a:buChar char="o"/>
            </a:pPr>
            <a:r>
              <a:rPr lang="en-US" sz="1600" dirty="0"/>
              <a:t>Edit and View permissions for Blogs</a:t>
            </a:r>
          </a:p>
        </p:txBody>
      </p:sp>
    </p:spTree>
    <p:extLst>
      <p:ext uri="{BB962C8B-B14F-4D97-AF65-F5344CB8AC3E}">
        <p14:creationId xmlns:p14="http://schemas.microsoft.com/office/powerpoint/2010/main" val="339993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needs User structures that represent:</a:t>
            </a:r>
          </a:p>
          <a:p>
            <a:pPr marL="742950" lvl="1" indent="-285750">
              <a:spcBef>
                <a:spcPts val="600"/>
              </a:spcBef>
              <a:buSzPct val="88000"/>
              <a:buFont typeface="Courier New" panose="02070309020205020404" pitchFamily="49" charset="0"/>
              <a:buChar char="o"/>
            </a:pPr>
            <a:r>
              <a:rPr lang="en-US" sz="1600" dirty="0"/>
              <a:t>Subsidiaries</a:t>
            </a:r>
          </a:p>
          <a:p>
            <a:pPr marL="742950" lvl="1" indent="-285750">
              <a:spcBef>
                <a:spcPts val="600"/>
              </a:spcBef>
              <a:buSzPct val="88000"/>
              <a:buFont typeface="Courier New" panose="02070309020205020404" pitchFamily="49" charset="0"/>
              <a:buChar char="o"/>
            </a:pPr>
            <a:r>
              <a:rPr lang="en-US" sz="1600" dirty="0"/>
              <a:t>Department Structures</a:t>
            </a:r>
          </a:p>
          <a:p>
            <a:pPr marL="742950" lvl="1" indent="-285750">
              <a:spcBef>
                <a:spcPts val="600"/>
              </a:spcBef>
              <a:buSzPct val="88000"/>
              <a:buFont typeface="Courier New" panose="02070309020205020404" pitchFamily="49" charset="0"/>
              <a:buChar char="o"/>
            </a:pPr>
            <a:r>
              <a:rPr lang="en-US" sz="1600" dirty="0"/>
              <a:t>Customer and Investor Groups</a:t>
            </a:r>
          </a:p>
        </p:txBody>
      </p:sp>
      <p:sp>
        <p:nvSpPr>
          <p:cNvPr id="112" name="Google Shape;112;p18"/>
          <p:cNvSpPr txBox="1">
            <a:spLocks noGrp="1"/>
          </p:cNvSpPr>
          <p:nvPr>
            <p:ph type="title"/>
          </p:nvPr>
        </p:nvSpPr>
        <p:spPr>
          <a:xfrm>
            <a:off x="433754" y="758523"/>
            <a:ext cx="5951004"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Intro to Use Case: The Mondego Group</a:t>
            </a:r>
            <a:endParaRPr dirty="0"/>
          </a:p>
        </p:txBody>
      </p:sp>
      <p:pic>
        <p:nvPicPr>
          <p:cNvPr id="4" name="Google Shape;115;p18">
            <a:extLst>
              <a:ext uri="{FF2B5EF4-FFF2-40B4-BE49-F238E27FC236}">
                <a16:creationId xmlns:a16="http://schemas.microsoft.com/office/drawing/2014/main" id="{4BA74556-99AA-734E-9090-8F87971139EC}"/>
              </a:ext>
            </a:extLst>
          </p:cNvPr>
          <p:cNvPicPr preferRelativeResize="0">
            <a:picLocks noChangeAspect="1"/>
          </p:cNvPicPr>
          <p:nvPr/>
        </p:nvPicPr>
        <p:blipFill rotWithShape="1">
          <a:blip r:embed="rId3"/>
          <a:srcRect l="47" r="151"/>
          <a:stretch/>
        </p:blipFill>
        <p:spPr>
          <a:xfrm>
            <a:off x="4848112" y="1577079"/>
            <a:ext cx="3862137" cy="2235199"/>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116162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View the Default Roles on the </a:t>
            </a:r>
            <a:r>
              <a:rPr lang="en-US" i="1" dirty="0"/>
              <a:t>Site Roles </a:t>
            </a:r>
            <a:r>
              <a:rPr lang="en-US" dirty="0"/>
              <a:t>tab in the </a:t>
            </a:r>
            <a:r>
              <a:rPr lang="en-US" i="1" dirty="0"/>
              <a:t>Roles </a:t>
            </a:r>
            <a:r>
              <a:rPr lang="en-US" dirty="0"/>
              <a:t>section of the </a:t>
            </a:r>
            <a:r>
              <a:rPr lang="en-US" i="1" dirty="0"/>
              <a:t>Control Panel </a:t>
            </a:r>
          </a:p>
          <a:p>
            <a:pPr marL="342900" lvl="0" indent="-342900">
              <a:spcBef>
                <a:spcPts val="600"/>
              </a:spcBef>
              <a:buFont typeface="+mj-lt"/>
              <a:buAutoNum type="arabicPeriod"/>
            </a:pPr>
            <a:r>
              <a:rPr lang="en-US" dirty="0"/>
              <a:t>Add Web Content Editing and View Permissions </a:t>
            </a:r>
          </a:p>
          <a:p>
            <a:pPr marL="342900" lvl="0" indent="-342900">
              <a:spcBef>
                <a:spcPts val="600"/>
              </a:spcBef>
              <a:buFont typeface="+mj-lt"/>
              <a:buAutoNum type="arabicPeriod"/>
            </a:pPr>
            <a:r>
              <a:rPr lang="en-US" dirty="0"/>
              <a:t>Add Blog Editing and View Permissions</a:t>
            </a:r>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r>
              <a:rPr lang="en-US" dirty="0">
                <a:solidFill>
                  <a:schemeClr val="tx1"/>
                </a:solidFill>
              </a:rPr>
              <a:t>Customize Reviewer Role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846919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new User and make them a member of the main Mondego Site. Grant the new User the </a:t>
            </a:r>
            <a:r>
              <a:rPr lang="en-US" i="1" dirty="0"/>
              <a:t>Site Content Reviewer </a:t>
            </a:r>
            <a:r>
              <a:rPr lang="en-US" dirty="0"/>
              <a:t>role.</a:t>
            </a:r>
          </a:p>
        </p:txBody>
      </p:sp>
      <p:sp>
        <p:nvSpPr>
          <p:cNvPr id="112" name="Google Shape;112;p18"/>
          <p:cNvSpPr txBox="1">
            <a:spLocks noGrp="1"/>
          </p:cNvSpPr>
          <p:nvPr>
            <p:ph type="title"/>
          </p:nvPr>
        </p:nvSpPr>
        <p:spPr>
          <a:xfrm>
            <a:off x="1008185" y="864030"/>
            <a:ext cx="7245478" cy="572700"/>
          </a:xfrm>
          <a:prstGeom prst="rect">
            <a:avLst/>
          </a:prstGeom>
        </p:spPr>
        <p:txBody>
          <a:bodyPr spcFirstLastPara="1" wrap="square" lIns="0" tIns="91425" rIns="0" bIns="91425" anchor="t" anchorCtr="0">
            <a:noAutofit/>
          </a:bodyPr>
          <a:lstStyle/>
          <a:p>
            <a:pPr lvl="0"/>
            <a:r>
              <a:rPr lang="en-US" dirty="0">
                <a:solidFill>
                  <a:schemeClr val="tx1"/>
                </a:solidFill>
              </a:rPr>
              <a:t>Customize Reviewer Bonus Exercises</a:t>
            </a:r>
            <a:endParaRPr dirty="0">
              <a:solidFill>
                <a:schemeClr val="tx1"/>
              </a:solidFill>
            </a:endParaRPr>
          </a:p>
        </p:txBody>
      </p:sp>
    </p:spTree>
    <p:extLst>
      <p:ext uri="{BB962C8B-B14F-4D97-AF65-F5344CB8AC3E}">
        <p14:creationId xmlns:p14="http://schemas.microsoft.com/office/powerpoint/2010/main" val="228734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lvl="0"/>
            <a:r>
              <a:rPr lang="en-US" dirty="0"/>
              <a:t>Exercise: Create a Custom Site Role</a:t>
            </a:r>
            <a:endParaRPr dirty="0"/>
          </a:p>
        </p:txBody>
      </p:sp>
    </p:spTree>
    <p:extLst>
      <p:ext uri="{BB962C8B-B14F-4D97-AF65-F5344CB8AC3E}">
        <p14:creationId xmlns:p14="http://schemas.microsoft.com/office/powerpoint/2010/main" val="2053227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4" y="1199488"/>
            <a:ext cx="6118989" cy="529200"/>
          </a:xfrm>
          <a:prstGeom prst="rect">
            <a:avLst/>
          </a:prstGeom>
        </p:spPr>
        <p:txBody>
          <a:bodyPr spcFirstLastPara="1" wrap="square" lIns="0" tIns="91425" rIns="0" bIns="91425" anchor="t" anchorCtr="0">
            <a:noAutofit/>
          </a:bodyPr>
          <a:lstStyle/>
          <a:p>
            <a:pPr lvl="0"/>
            <a:r>
              <a:rPr lang="en-US" dirty="0">
                <a:solidFill>
                  <a:schemeClr val="tx1"/>
                </a:solidFill>
              </a:rPr>
              <a:t>Create a Custom Site Role Exercise Objectives</a:t>
            </a:r>
            <a:endParaRPr dirty="0">
              <a:solidFill>
                <a:schemeClr val="tx1"/>
              </a:solidFill>
            </a:endParaRPr>
          </a:p>
        </p:txBody>
      </p:sp>
      <p:sp>
        <p:nvSpPr>
          <p:cNvPr id="136" name="Google Shape;136;p21"/>
          <p:cNvSpPr txBox="1">
            <a:spLocks noGrp="1"/>
          </p:cNvSpPr>
          <p:nvPr>
            <p:ph type="subTitle" idx="1"/>
          </p:nvPr>
        </p:nvSpPr>
        <p:spPr>
          <a:xfrm>
            <a:off x="2244175" y="1847907"/>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Create a Site Content Creator Role that allows the web content team to do the following:</a:t>
            </a:r>
          </a:p>
          <a:p>
            <a:pPr marL="742950" lvl="1" indent="-285750">
              <a:spcBef>
                <a:spcPts val="600"/>
              </a:spcBef>
              <a:buSzPct val="88000"/>
              <a:buFont typeface="Courier New" panose="02070309020205020404" pitchFamily="49" charset="0"/>
              <a:buChar char="o"/>
            </a:pPr>
            <a:r>
              <a:rPr lang="en-US" sz="1600" dirty="0"/>
              <a:t>Add and Edit Web Content</a:t>
            </a:r>
          </a:p>
          <a:p>
            <a:pPr marL="742950" lvl="1" indent="-285750">
              <a:spcBef>
                <a:spcPts val="600"/>
              </a:spcBef>
              <a:buSzPct val="88000"/>
              <a:buFont typeface="Courier New" panose="02070309020205020404" pitchFamily="49" charset="0"/>
              <a:buChar char="o"/>
            </a:pPr>
            <a:r>
              <a:rPr lang="en-US" sz="1600" dirty="0"/>
              <a:t>Add and Edit Blogs</a:t>
            </a:r>
          </a:p>
          <a:p>
            <a:pPr marL="742950" lvl="1" indent="-285750">
              <a:spcBef>
                <a:spcPts val="600"/>
              </a:spcBef>
              <a:buSzPct val="88000"/>
              <a:buFont typeface="Courier New" panose="02070309020205020404" pitchFamily="49" charset="0"/>
              <a:buChar char="o"/>
            </a:pPr>
            <a:r>
              <a:rPr lang="en-US" sz="1600" dirty="0"/>
              <a:t>Add and Edit Images</a:t>
            </a:r>
          </a:p>
        </p:txBody>
      </p:sp>
    </p:spTree>
    <p:extLst>
      <p:ext uri="{BB962C8B-B14F-4D97-AF65-F5344CB8AC3E}">
        <p14:creationId xmlns:p14="http://schemas.microsoft.com/office/powerpoint/2010/main" val="1204377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new Site Content Creator Role</a:t>
            </a:r>
            <a:endParaRPr lang="en-US" i="1" dirty="0"/>
          </a:p>
          <a:p>
            <a:pPr marL="342900" lvl="0" indent="-342900">
              <a:spcBef>
                <a:spcPts val="600"/>
              </a:spcBef>
              <a:buFont typeface="+mj-lt"/>
              <a:buAutoNum type="arabicPeriod"/>
            </a:pPr>
            <a:r>
              <a:rPr lang="en-US" dirty="0"/>
              <a:t>Add Site Administration Access and View Permissions for Web Content</a:t>
            </a:r>
          </a:p>
          <a:p>
            <a:pPr marL="342900" lvl="0" indent="-342900">
              <a:spcBef>
                <a:spcPts val="600"/>
              </a:spcBef>
              <a:buFont typeface="+mj-lt"/>
              <a:buAutoNum type="arabicPeriod"/>
            </a:pPr>
            <a:r>
              <a:rPr lang="en-US" dirty="0"/>
              <a:t>Add the Add Folder and View Permissions for Web Content</a:t>
            </a:r>
          </a:p>
          <a:p>
            <a:pPr marL="342900" lvl="0" indent="-342900">
              <a:spcBef>
                <a:spcPts val="600"/>
              </a:spcBef>
              <a:buFont typeface="+mj-lt"/>
              <a:buAutoNum type="arabicPeriod"/>
            </a:pPr>
            <a:r>
              <a:rPr lang="en-US" dirty="0"/>
              <a:t>Add the Add Subfolder, Web Content, Update, and View Permissions for Web Content Folders</a:t>
            </a:r>
          </a:p>
          <a:p>
            <a:pPr marL="342900" lvl="0" indent="-342900">
              <a:spcBef>
                <a:spcPts val="600"/>
              </a:spcBef>
              <a:buFont typeface="+mj-lt"/>
              <a:buAutoNum type="arabicPeriod"/>
            </a:pPr>
            <a:r>
              <a:rPr lang="en-US" dirty="0"/>
              <a:t>Add the Update and View Permissions for Web Content Articles</a:t>
            </a:r>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r>
              <a:rPr lang="en-US" dirty="0">
                <a:solidFill>
                  <a:schemeClr val="tx1"/>
                </a:solidFill>
              </a:rPr>
              <a:t>Create a Custom Site Role Exercise Steps (1/3)</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519303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indent="-342900">
              <a:spcBef>
                <a:spcPts val="600"/>
              </a:spcBef>
              <a:buFont typeface="+mj-lt"/>
              <a:buAutoNum type="arabicPeriod"/>
            </a:pPr>
            <a:r>
              <a:rPr lang="en-US" dirty="0"/>
              <a:t>Add Site Administration Access and View Permissions for Blogs</a:t>
            </a:r>
          </a:p>
          <a:p>
            <a:pPr marL="342900" lvl="0" indent="-342900">
              <a:spcBef>
                <a:spcPts val="600"/>
              </a:spcBef>
              <a:buFont typeface="+mj-lt"/>
              <a:buAutoNum type="arabicPeriod"/>
            </a:pPr>
            <a:r>
              <a:rPr lang="en-US" dirty="0"/>
              <a:t>Add the Add Entry Permission for All Blog Entries</a:t>
            </a:r>
            <a:endParaRPr lang="en-US" i="1" dirty="0"/>
          </a:p>
          <a:p>
            <a:pPr marL="342900" lvl="0" indent="-342900">
              <a:spcBef>
                <a:spcPts val="600"/>
              </a:spcBef>
              <a:buFont typeface="+mj-lt"/>
              <a:buAutoNum type="arabicPeriod"/>
            </a:pPr>
            <a:r>
              <a:rPr lang="en-US" dirty="0"/>
              <a:t>Add the Add, Delete, Update Discussion, Update, and View Permissions for Blogs</a:t>
            </a:r>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r>
              <a:rPr lang="en-US" dirty="0">
                <a:solidFill>
                  <a:schemeClr val="tx1"/>
                </a:solidFill>
              </a:rPr>
              <a:t>Create a Custom Site Role Exercise Steps (2/3)</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662017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Add Site Administration Access and View Permissions for Documents and Media</a:t>
            </a:r>
          </a:p>
          <a:p>
            <a:pPr marL="342900" lvl="0" indent="-342900">
              <a:spcBef>
                <a:spcPts val="600"/>
              </a:spcBef>
              <a:buFont typeface="+mj-lt"/>
              <a:buAutoNum type="arabicPeriod"/>
            </a:pPr>
            <a:r>
              <a:rPr lang="en-US" dirty="0"/>
              <a:t>Add the Add Folder and View Permissions for Documents</a:t>
            </a:r>
          </a:p>
          <a:p>
            <a:pPr marL="342900" lvl="0" indent="-342900">
              <a:spcBef>
                <a:spcPts val="600"/>
              </a:spcBef>
              <a:buFont typeface="+mj-lt"/>
              <a:buAutoNum type="arabicPeriod"/>
            </a:pPr>
            <a:r>
              <a:rPr lang="en-US" dirty="0"/>
              <a:t>Add the Add Subfolder, Document, Update, and View Permissions for Document Folders</a:t>
            </a:r>
          </a:p>
          <a:p>
            <a:pPr marL="342900" lvl="0" indent="-342900">
              <a:spcBef>
                <a:spcPts val="600"/>
              </a:spcBef>
              <a:buFont typeface="+mj-lt"/>
              <a:buAutoNum type="arabicPeriod"/>
            </a:pPr>
            <a:r>
              <a:rPr lang="en-US" dirty="0"/>
              <a:t>Add the Update and View Permissions for Individual Documents</a:t>
            </a:r>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r>
              <a:rPr lang="en-US" dirty="0">
                <a:solidFill>
                  <a:schemeClr val="tx1"/>
                </a:solidFill>
              </a:rPr>
              <a:t>Create a Custom Site Role Exercise Steps (3/3)</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4194775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Create a new User named Corrie Alders. Make Corrie a member of the Mondego Site. Assign Corrie the Site Content Creator role.</a:t>
            </a:r>
          </a:p>
        </p:txBody>
      </p:sp>
      <p:sp>
        <p:nvSpPr>
          <p:cNvPr id="112" name="Google Shape;112;p18"/>
          <p:cNvSpPr txBox="1">
            <a:spLocks noGrp="1"/>
          </p:cNvSpPr>
          <p:nvPr>
            <p:ph type="title"/>
          </p:nvPr>
        </p:nvSpPr>
        <p:spPr>
          <a:xfrm>
            <a:off x="1008185" y="864030"/>
            <a:ext cx="7245478" cy="572700"/>
          </a:xfrm>
          <a:prstGeom prst="rect">
            <a:avLst/>
          </a:prstGeom>
        </p:spPr>
        <p:txBody>
          <a:bodyPr spcFirstLastPara="1" wrap="square" lIns="0" tIns="91425" rIns="0" bIns="91425" anchor="t" anchorCtr="0">
            <a:noAutofit/>
          </a:bodyPr>
          <a:lstStyle/>
          <a:p>
            <a:pPr lvl="0"/>
            <a:r>
              <a:rPr lang="en-US" dirty="0">
                <a:solidFill>
                  <a:schemeClr val="tx1"/>
                </a:solidFill>
              </a:rPr>
              <a:t>Create a Custom Site Role Bonus Exercises</a:t>
            </a:r>
            <a:endParaRPr dirty="0">
              <a:solidFill>
                <a:schemeClr val="tx1"/>
              </a:solidFill>
            </a:endParaRPr>
          </a:p>
        </p:txBody>
      </p:sp>
    </p:spTree>
    <p:extLst>
      <p:ext uri="{BB962C8B-B14F-4D97-AF65-F5344CB8AC3E}">
        <p14:creationId xmlns:p14="http://schemas.microsoft.com/office/powerpoint/2010/main" val="3225521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548906"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Controlling Specific Permissions on Sites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2848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7893820"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Each resource on a Site has an Options menu that includes a Permissions menu</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Resource Permissions Menu</a:t>
            </a:r>
            <a:endParaRPr dirty="0"/>
          </a:p>
        </p:txBody>
      </p:sp>
      <p:pic>
        <p:nvPicPr>
          <p:cNvPr id="6" name="Google Shape;115;p18">
            <a:extLst>
              <a:ext uri="{FF2B5EF4-FFF2-40B4-BE49-F238E27FC236}">
                <a16:creationId xmlns:a16="http://schemas.microsoft.com/office/drawing/2014/main" id="{2BE043BE-D12C-A245-A161-8097E0E19DD1}"/>
              </a:ext>
            </a:extLst>
          </p:cNvPr>
          <p:cNvPicPr preferRelativeResize="0">
            <a:picLocks noChangeAspect="1"/>
          </p:cNvPicPr>
          <p:nvPr/>
        </p:nvPicPr>
        <p:blipFill>
          <a:blip r:embed="rId3"/>
          <a:srcRect/>
          <a:stretch/>
        </p:blipFill>
        <p:spPr>
          <a:xfrm>
            <a:off x="3237470" y="2266950"/>
            <a:ext cx="5616018" cy="2257103"/>
          </a:xfrm>
          <a:prstGeom prst="rect">
            <a:avLst/>
          </a:prstGeom>
          <a:noFill/>
          <a:ln>
            <a:noFill/>
          </a:ln>
          <a:effectLst>
            <a:outerShdw blurRad="508000" dist="190500" dir="5400000" algn="ctr" rotWithShape="0">
              <a:srgbClr val="000000">
                <a:alpha val="20000"/>
              </a:srgbClr>
            </a:outerShdw>
          </a:effectLst>
        </p:spPr>
      </p:pic>
      <p:pic>
        <p:nvPicPr>
          <p:cNvPr id="7" name="Google Shape;115;p18">
            <a:extLst>
              <a:ext uri="{FF2B5EF4-FFF2-40B4-BE49-F238E27FC236}">
                <a16:creationId xmlns:a16="http://schemas.microsoft.com/office/drawing/2014/main" id="{FD600362-251A-A745-BA86-5A3CB56EC4DA}"/>
              </a:ext>
            </a:extLst>
          </p:cNvPr>
          <p:cNvPicPr preferRelativeResize="0">
            <a:picLocks noChangeAspect="1"/>
          </p:cNvPicPr>
          <p:nvPr/>
        </p:nvPicPr>
        <p:blipFill>
          <a:blip r:embed="rId4"/>
          <a:srcRect/>
          <a:stretch/>
        </p:blipFill>
        <p:spPr>
          <a:xfrm>
            <a:off x="433751" y="2264935"/>
            <a:ext cx="2480077" cy="1205593"/>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76081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7821607"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 also needs to control User access for actions on the platform, including:</a:t>
            </a:r>
          </a:p>
          <a:p>
            <a:pPr marL="742950" lvl="1" indent="-285750">
              <a:spcBef>
                <a:spcPts val="600"/>
              </a:spcBef>
              <a:buSzPct val="88000"/>
              <a:buFont typeface="Courier New" panose="02070309020205020404" pitchFamily="49" charset="0"/>
              <a:buChar char="o"/>
            </a:pPr>
            <a:r>
              <a:rPr lang="en-US" sz="1600" dirty="0"/>
              <a:t>Organization of User Accounts into Organizations and User Groups</a:t>
            </a:r>
          </a:p>
          <a:p>
            <a:pPr marL="742950" lvl="1" indent="-285750">
              <a:spcBef>
                <a:spcPts val="600"/>
              </a:spcBef>
              <a:buSzPct val="88000"/>
              <a:buFont typeface="Courier New" panose="02070309020205020404" pitchFamily="49" charset="0"/>
              <a:buChar char="o"/>
            </a:pPr>
            <a:r>
              <a:rPr lang="en-US" sz="1600" dirty="0"/>
              <a:t>Creation of Mondego Sites</a:t>
            </a:r>
          </a:p>
          <a:p>
            <a:pPr marL="742950" lvl="1" indent="-285750">
              <a:spcBef>
                <a:spcPts val="600"/>
              </a:spcBef>
              <a:buSzPct val="88000"/>
              <a:buFont typeface="Courier New" panose="02070309020205020404" pitchFamily="49" charset="0"/>
              <a:buChar char="o"/>
            </a:pPr>
            <a:r>
              <a:rPr lang="en-US" sz="1600" dirty="0"/>
              <a:t>Platform Configuration</a:t>
            </a:r>
          </a:p>
        </p:txBody>
      </p:sp>
      <p:sp>
        <p:nvSpPr>
          <p:cNvPr id="112" name="Google Shape;112;p18"/>
          <p:cNvSpPr txBox="1">
            <a:spLocks noGrp="1"/>
          </p:cNvSpPr>
          <p:nvPr>
            <p:ph type="title"/>
          </p:nvPr>
        </p:nvSpPr>
        <p:spPr>
          <a:xfrm>
            <a:off x="433754" y="758523"/>
            <a:ext cx="5951004"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Intro to Use Case: The Mondego Group</a:t>
            </a:r>
            <a:endParaRPr dirty="0"/>
          </a:p>
        </p:txBody>
      </p:sp>
      <p:pic>
        <p:nvPicPr>
          <p:cNvPr id="6" name="Google Shape;115;p18">
            <a:extLst>
              <a:ext uri="{FF2B5EF4-FFF2-40B4-BE49-F238E27FC236}">
                <a16:creationId xmlns:a16="http://schemas.microsoft.com/office/drawing/2014/main" id="{D32E3590-9699-DE44-A783-FD75A8E4015A}"/>
              </a:ext>
            </a:extLst>
          </p:cNvPr>
          <p:cNvPicPr preferRelativeResize="0">
            <a:picLocks noChangeAspect="1"/>
          </p:cNvPicPr>
          <p:nvPr/>
        </p:nvPicPr>
        <p:blipFill>
          <a:blip r:embed="rId3"/>
          <a:srcRect t="21067" b="21067"/>
          <a:stretch/>
        </p:blipFill>
        <p:spPr>
          <a:xfrm>
            <a:off x="2457344" y="3478696"/>
            <a:ext cx="4229311" cy="906281"/>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477019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42847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t>Site Teams</a:t>
            </a:r>
            <a:r>
              <a:rPr lang="en-US" dirty="0"/>
              <a:t> are groups of Site Members that can be given additional permissions on specific resources on a Site</a:t>
            </a:r>
          </a:p>
          <a:p>
            <a:pPr marL="285750" indent="-285750">
              <a:spcBef>
                <a:spcPts val="600"/>
              </a:spcBef>
              <a:buSzPct val="150000"/>
              <a:buFont typeface="Arial" panose="020B0604020202020204" pitchFamily="34" charset="0"/>
              <a:buChar char="•"/>
            </a:pPr>
            <a:r>
              <a:rPr lang="en-US" dirty="0"/>
              <a:t>Site teams are the preferred method for assigning permissions in a single Site</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Site Teams</a:t>
            </a:r>
            <a:endParaRPr dirty="0"/>
          </a:p>
        </p:txBody>
      </p:sp>
      <p:pic>
        <p:nvPicPr>
          <p:cNvPr id="5" name="Google Shape;115;p18">
            <a:extLst>
              <a:ext uri="{FF2B5EF4-FFF2-40B4-BE49-F238E27FC236}">
                <a16:creationId xmlns:a16="http://schemas.microsoft.com/office/drawing/2014/main" id="{DB5E9D94-DAED-094D-80B6-90B95BF88BDD}"/>
              </a:ext>
            </a:extLst>
          </p:cNvPr>
          <p:cNvPicPr preferRelativeResize="0">
            <a:picLocks noChangeAspect="1"/>
          </p:cNvPicPr>
          <p:nvPr/>
        </p:nvPicPr>
        <p:blipFill>
          <a:blip r:embed="rId3"/>
          <a:srcRect/>
          <a:stretch/>
        </p:blipFill>
        <p:spPr>
          <a:xfrm>
            <a:off x="4845151" y="1745534"/>
            <a:ext cx="3972192" cy="1652432"/>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238612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Use Case Example: Mondego Investments Publications</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Investments Site Administrator can use Site Teams to assign tasks and roles to Users without creating official Site Roles:</a:t>
            </a:r>
          </a:p>
          <a:p>
            <a:pPr marL="742950" lvl="1" indent="-285750">
              <a:spcBef>
                <a:spcPts val="600"/>
              </a:spcBef>
              <a:buSzPct val="88000"/>
              <a:buFont typeface="Courier New" panose="02070309020205020404" pitchFamily="49" charset="0"/>
              <a:buChar char="o"/>
            </a:pPr>
            <a:r>
              <a:rPr lang="en-US" sz="1600" dirty="0"/>
              <a:t>The Publications Site Team manages the collecting, writing, reviewing, and publishing of articles on the Site.</a:t>
            </a:r>
          </a:p>
          <a:p>
            <a:pPr marL="285750" lvl="1" indent="-285750">
              <a:spcBef>
                <a:spcPts val="600"/>
              </a:spcBef>
              <a:buSzPct val="150000"/>
              <a:buFont typeface="Arial" panose="020B0604020202020204" pitchFamily="34" charset="0"/>
              <a:buChar char="•"/>
            </a:pPr>
            <a:r>
              <a:rPr lang="en-US" sz="1600" dirty="0"/>
              <a:t>Since some of these articles may not be relevant to Guest Users who are simply interested in learning about Mondego Investments,  the Site Administrator can use the Permissions Menu to set certain articles and resources to only be viewable by Users or Members, not Guests.</a:t>
            </a:r>
          </a:p>
        </p:txBody>
      </p:sp>
    </p:spTree>
    <p:extLst>
      <p:ext uri="{BB962C8B-B14F-4D97-AF65-F5344CB8AC3E}">
        <p14:creationId xmlns:p14="http://schemas.microsoft.com/office/powerpoint/2010/main" val="542880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Mondego’s Regular, Site, and Organization Administrators can grant or remove a User Role’s permissions on a Site resource in the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Permissions Menu</a:t>
            </a:r>
            <a:r>
              <a:rPr lang="en-US" dirty="0"/>
              <a:t>.</a:t>
            </a:r>
          </a:p>
          <a:p>
            <a:pPr marL="285750" indent="-285750">
              <a:spcBef>
                <a:spcPts val="600"/>
              </a:spcBef>
              <a:buSzPct val="150000"/>
              <a:buFont typeface="Arial" panose="020B0604020202020204" pitchFamily="34" charset="0"/>
              <a:buChar char="•"/>
            </a:pPr>
            <a:r>
              <a:rPr lang="en-US" dirty="0"/>
              <a:t>The Mondego Investments Site Administrator can assign permissions to Users to manage certain resources on the Site using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Site Teams</a:t>
            </a:r>
            <a:r>
              <a:rPr lang="en-US" dirty="0"/>
              <a:t>.</a:t>
            </a:r>
          </a:p>
        </p:txBody>
      </p:sp>
    </p:spTree>
    <p:extLst>
      <p:ext uri="{BB962C8B-B14F-4D97-AF65-F5344CB8AC3E}">
        <p14:creationId xmlns:p14="http://schemas.microsoft.com/office/powerpoint/2010/main" val="836411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8206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Mondego’s Regular, Site, and Organization Administrators can grant or remove a User Role’s permissions on a Site resource in the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Permissions Menu</a:t>
            </a:r>
            <a:r>
              <a:rPr lang="en-US" dirty="0"/>
              <a:t>.</a:t>
            </a:r>
          </a:p>
          <a:p>
            <a:pPr marL="285750" indent="-285750">
              <a:spcBef>
                <a:spcPts val="600"/>
              </a:spcBef>
              <a:buSzPct val="150000"/>
              <a:buFont typeface="Arial" panose="020B0604020202020204" pitchFamily="34" charset="0"/>
              <a:buChar char="•"/>
            </a:pPr>
            <a:r>
              <a:rPr lang="en-US" dirty="0"/>
              <a:t>The Mondego Investments Site Administrator can assign permissions to Users to manage certain resources on the Site using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Site Teams</a:t>
            </a:r>
            <a:r>
              <a:rPr lang="en-US" dirty="0"/>
              <a:t>.</a:t>
            </a:r>
          </a:p>
        </p:txBody>
      </p:sp>
    </p:spTree>
    <p:extLst>
      <p:ext uri="{BB962C8B-B14F-4D97-AF65-F5344CB8AC3E}">
        <p14:creationId xmlns:p14="http://schemas.microsoft.com/office/powerpoint/2010/main" val="851391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4" y="2285400"/>
            <a:ext cx="7228903" cy="572700"/>
          </a:xfrm>
          <a:prstGeom prst="rect">
            <a:avLst/>
          </a:prstGeom>
        </p:spPr>
        <p:txBody>
          <a:bodyPr spcFirstLastPara="1" wrap="square" lIns="0" tIns="91425" rIns="0" bIns="91425" anchor="ctr" anchorCtr="0">
            <a:noAutofit/>
          </a:bodyPr>
          <a:lstStyle/>
          <a:p>
            <a:pPr lvl="0"/>
            <a:r>
              <a:rPr lang="en-US" sz="2380" dirty="0"/>
              <a:t>Exercise: Manage Teams and Community Permissions</a:t>
            </a:r>
            <a:endParaRPr sz="2380" dirty="0"/>
          </a:p>
        </p:txBody>
      </p:sp>
    </p:spTree>
    <p:extLst>
      <p:ext uri="{BB962C8B-B14F-4D97-AF65-F5344CB8AC3E}">
        <p14:creationId xmlns:p14="http://schemas.microsoft.com/office/powerpoint/2010/main" val="1448658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lvl="0"/>
            <a:r>
              <a:rPr lang="en-US" dirty="0">
                <a:solidFill>
                  <a:schemeClr val="tx1"/>
                </a:solidFill>
              </a:rPr>
              <a:t>Manage Teams and Community Permissions Exercise Objectives</a:t>
            </a:r>
            <a:endParaRPr dirty="0">
              <a:solidFill>
                <a:schemeClr val="tx1"/>
              </a:solidFill>
            </a:endParaRPr>
          </a:p>
        </p:txBody>
      </p:sp>
      <p:sp>
        <p:nvSpPr>
          <p:cNvPr id="136" name="Google Shape;136;p21"/>
          <p:cNvSpPr txBox="1">
            <a:spLocks noGrp="1"/>
          </p:cNvSpPr>
          <p:nvPr>
            <p:ph type="subTitle" idx="1"/>
          </p:nvPr>
        </p:nvSpPr>
        <p:spPr>
          <a:xfrm>
            <a:off x="2244175" y="1847907"/>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endParaRPr lang="en-US" sz="1600" dirty="0"/>
          </a:p>
          <a:p>
            <a:pPr marL="285750" lvl="0" indent="-285750">
              <a:spcBef>
                <a:spcPts val="600"/>
              </a:spcBef>
              <a:buSzPct val="150000"/>
              <a:buFont typeface="Arial" panose="020B0604020202020204" pitchFamily="34" charset="0"/>
              <a:buChar char="•"/>
            </a:pPr>
            <a:r>
              <a:rPr lang="en-US" sz="1600" dirty="0"/>
              <a:t>Create a Site Team for the Mondego Group Site</a:t>
            </a:r>
          </a:p>
          <a:p>
            <a:pPr marL="285750" lvl="0" indent="-285750">
              <a:spcBef>
                <a:spcPts val="600"/>
              </a:spcBef>
              <a:buSzPct val="150000"/>
              <a:buFont typeface="Arial" panose="020B0604020202020204" pitchFamily="34" charset="0"/>
              <a:buChar char="•"/>
            </a:pPr>
            <a:r>
              <a:rPr lang="en-US" sz="1600" dirty="0"/>
              <a:t>Modify Permissions on a Resource on the Site</a:t>
            </a:r>
          </a:p>
        </p:txBody>
      </p:sp>
    </p:spTree>
    <p:extLst>
      <p:ext uri="{BB962C8B-B14F-4D97-AF65-F5344CB8AC3E}">
        <p14:creationId xmlns:p14="http://schemas.microsoft.com/office/powerpoint/2010/main" val="3770178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4" y="1652954"/>
            <a:ext cx="7690647" cy="2068708"/>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Go to the Mondego Publications Site</a:t>
            </a:r>
          </a:p>
          <a:p>
            <a:pPr marL="342900" lvl="0" indent="-342900">
              <a:spcBef>
                <a:spcPts val="600"/>
              </a:spcBef>
              <a:buFont typeface="+mj-lt"/>
              <a:buAutoNum type="arabicPeriod"/>
            </a:pPr>
            <a:r>
              <a:rPr lang="en-US" dirty="0"/>
              <a:t>Create a Web Moderators Team </a:t>
            </a:r>
          </a:p>
          <a:p>
            <a:pPr marL="342900" lvl="0" indent="-342900">
              <a:spcBef>
                <a:spcPts val="600"/>
              </a:spcBef>
              <a:buFont typeface="+mj-lt"/>
              <a:buAutoNum type="arabicPeriod"/>
            </a:pPr>
            <a:r>
              <a:rPr lang="en-US" dirty="0"/>
              <a:t>Add </a:t>
            </a:r>
            <a:r>
              <a:rPr lang="en-US" dirty="0" err="1"/>
              <a:t>Ayokunle</a:t>
            </a:r>
            <a:r>
              <a:rPr lang="en-US" dirty="0"/>
              <a:t> Idowu to the Mondego Publications Site</a:t>
            </a:r>
          </a:p>
          <a:p>
            <a:pPr marL="342900" indent="-342900">
              <a:spcBef>
                <a:spcPts val="600"/>
              </a:spcBef>
              <a:buFont typeface="+mj-lt"/>
              <a:buAutoNum type="arabicPeriod"/>
            </a:pPr>
            <a:r>
              <a:rPr lang="en-US" dirty="0"/>
              <a:t>Add </a:t>
            </a:r>
            <a:r>
              <a:rPr lang="en-US" dirty="0" err="1"/>
              <a:t>Ayokunle</a:t>
            </a:r>
            <a:r>
              <a:rPr lang="en-US" dirty="0"/>
              <a:t> Idowu to the Web Moderators Site Team</a:t>
            </a:r>
          </a:p>
          <a:p>
            <a:pPr marL="342900" lvl="0" indent="-342900">
              <a:spcBef>
                <a:spcPts val="600"/>
              </a:spcBef>
              <a:buFont typeface="+mj-lt"/>
              <a:buAutoNum type="arabicPeriod"/>
            </a:pPr>
            <a:r>
              <a:rPr lang="en-US" dirty="0"/>
              <a:t>Create a new Community page</a:t>
            </a:r>
          </a:p>
          <a:p>
            <a:pPr marL="342900" lvl="0" indent="-342900">
              <a:spcBef>
                <a:spcPts val="600"/>
              </a:spcBef>
              <a:buFont typeface="+mj-lt"/>
              <a:buAutoNum type="arabicPeriod"/>
            </a:pPr>
            <a:r>
              <a:rPr lang="en-US" dirty="0"/>
              <a:t>Add a Message Boards Widget to the new page</a:t>
            </a:r>
          </a:p>
          <a:p>
            <a:pPr marL="342900" lvl="0" indent="-342900">
              <a:spcBef>
                <a:spcPts val="600"/>
              </a:spcBef>
              <a:buFont typeface="+mj-lt"/>
              <a:buAutoNum type="arabicPeriod"/>
            </a:pPr>
            <a:r>
              <a:rPr lang="en-US" dirty="0"/>
              <a:t>Grant the Web Moderators Team Permissions to the Message Boards Widget</a:t>
            </a:r>
          </a:p>
        </p:txBody>
      </p:sp>
      <p:sp>
        <p:nvSpPr>
          <p:cNvPr id="112" name="Google Shape;112;p18"/>
          <p:cNvSpPr txBox="1">
            <a:spLocks noGrp="1"/>
          </p:cNvSpPr>
          <p:nvPr>
            <p:ph type="title"/>
          </p:nvPr>
        </p:nvSpPr>
        <p:spPr>
          <a:xfrm>
            <a:off x="1008184" y="864030"/>
            <a:ext cx="7377827" cy="572700"/>
          </a:xfrm>
          <a:prstGeom prst="rect">
            <a:avLst/>
          </a:prstGeom>
        </p:spPr>
        <p:txBody>
          <a:bodyPr spcFirstLastPara="1" wrap="square" lIns="0" tIns="91425" rIns="0" bIns="91425" anchor="t" anchorCtr="0">
            <a:noAutofit/>
          </a:bodyPr>
          <a:lstStyle/>
          <a:p>
            <a:pPr lvl="0"/>
            <a:r>
              <a:rPr lang="en-US" dirty="0">
                <a:solidFill>
                  <a:schemeClr val="tx1"/>
                </a:solidFill>
              </a:rPr>
              <a:t>Manage Teams and Community Permissions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1766040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342900" lvl="0" indent="-342900">
              <a:spcBef>
                <a:spcPts val="600"/>
              </a:spcBef>
              <a:buFont typeface="+mj-lt"/>
              <a:buAutoNum type="arabicPeriod"/>
            </a:pPr>
            <a:r>
              <a:rPr lang="en-US" dirty="0"/>
              <a:t>Grant Bethany Park and Corrie Alders membership to the Mondego Publications Site. Add them to the Web Moderators Team. Sign out of your administrator account and sign in as either Bethany or Corrie.</a:t>
            </a:r>
          </a:p>
          <a:p>
            <a:pPr marL="342900" lvl="0" indent="-342900">
              <a:spcBef>
                <a:spcPts val="600"/>
              </a:spcBef>
              <a:buFont typeface="+mj-lt"/>
              <a:buAutoNum type="arabicPeriod"/>
            </a:pPr>
            <a:r>
              <a:rPr lang="en-US"/>
              <a:t>Create </a:t>
            </a:r>
            <a:r>
              <a:rPr lang="en-US" dirty="0"/>
              <a:t>at least one additional User and add them to the Web Moderators Team. Add a new Widget to the Community Page and grant permissions to the team.</a:t>
            </a:r>
          </a:p>
        </p:txBody>
      </p:sp>
      <p:sp>
        <p:nvSpPr>
          <p:cNvPr id="112" name="Google Shape;112;p18"/>
          <p:cNvSpPr txBox="1">
            <a:spLocks noGrp="1"/>
          </p:cNvSpPr>
          <p:nvPr>
            <p:ph type="title"/>
          </p:nvPr>
        </p:nvSpPr>
        <p:spPr>
          <a:xfrm>
            <a:off x="1008185" y="864030"/>
            <a:ext cx="7245478" cy="572700"/>
          </a:xfrm>
          <a:prstGeom prst="rect">
            <a:avLst/>
          </a:prstGeom>
        </p:spPr>
        <p:txBody>
          <a:bodyPr spcFirstLastPara="1" wrap="square" lIns="0" tIns="91425" rIns="0" bIns="91425" anchor="t" anchorCtr="0">
            <a:noAutofit/>
          </a:bodyPr>
          <a:lstStyle/>
          <a:p>
            <a:pPr lvl="0"/>
            <a:r>
              <a:rPr lang="en-US" dirty="0">
                <a:solidFill>
                  <a:schemeClr val="tx1"/>
                </a:solidFill>
              </a:rPr>
              <a:t>Manage Teams and Community Permissions Bonus Exercises</a:t>
            </a:r>
            <a:endParaRPr dirty="0">
              <a:solidFill>
                <a:schemeClr val="tx1"/>
              </a:solidFill>
            </a:endParaRPr>
          </a:p>
        </p:txBody>
      </p:sp>
    </p:spTree>
    <p:extLst>
      <p:ext uri="{BB962C8B-B14F-4D97-AF65-F5344CB8AC3E}">
        <p14:creationId xmlns:p14="http://schemas.microsoft.com/office/powerpoint/2010/main" val="700840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lvl="0"/>
            <a:r>
              <a:rPr lang="en-US" dirty="0">
                <a:solidFill>
                  <a:schemeClr val="tx1"/>
                </a:solidFill>
              </a:rPr>
              <a:t>Summary (1/2)</a:t>
            </a:r>
            <a:endParaRPr dirty="0">
              <a:solidFill>
                <a:schemeClr val="tx1"/>
              </a:solidFill>
            </a:endParaRPr>
          </a:p>
        </p:txBody>
      </p:sp>
      <p:sp>
        <p:nvSpPr>
          <p:cNvPr id="136" name="Google Shape;136;p21"/>
          <p:cNvSpPr txBox="1">
            <a:spLocks noGrp="1"/>
          </p:cNvSpPr>
          <p:nvPr>
            <p:ph type="subTitle" idx="1"/>
          </p:nvPr>
        </p:nvSpPr>
        <p:spPr>
          <a:xfrm>
            <a:off x="2244174" y="1847907"/>
            <a:ext cx="5985299"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Liferay DXP allows platform administrators to create new Users or import existing ones from an LDAP server.</a:t>
            </a:r>
          </a:p>
          <a:p>
            <a:pPr marL="285750" lvl="0" indent="-285750">
              <a:spcBef>
                <a:spcPts val="600"/>
              </a:spcBef>
              <a:buSzPct val="150000"/>
              <a:buFont typeface="Arial" panose="020B0604020202020204" pitchFamily="34" charset="0"/>
              <a:buChar char="•"/>
            </a:pPr>
            <a:r>
              <a:rPr lang="en-US" sz="1600" dirty="0"/>
              <a:t>The primary methods of authenticating Users are Single-Sign On, OAuth2, and SAML. Multi-factor authentication can also be configured.</a:t>
            </a:r>
          </a:p>
          <a:p>
            <a:pPr marL="285750" lvl="0" indent="-285750">
              <a:spcBef>
                <a:spcPts val="600"/>
              </a:spcBef>
              <a:buSzPct val="150000"/>
              <a:buFont typeface="Arial" panose="020B0604020202020204" pitchFamily="34" charset="0"/>
              <a:buChar char="•"/>
            </a:pPr>
            <a:r>
              <a:rPr lang="en-US" sz="1600" dirty="0"/>
              <a:t>Organizations allow you to organize Users hierarchically and can be associated with Organization Sites.</a:t>
            </a:r>
          </a:p>
          <a:p>
            <a:pPr marL="285750" lvl="0" indent="-285750">
              <a:spcBef>
                <a:spcPts val="600"/>
              </a:spcBef>
              <a:buSzPct val="150000"/>
              <a:buFont typeface="Arial" panose="020B0604020202020204" pitchFamily="34" charset="0"/>
              <a:buChar char="•"/>
            </a:pPr>
            <a:r>
              <a:rPr lang="en-US" sz="1600" dirty="0"/>
              <a:t>User Groups are logical groupings of Users that go outside the Organizational structure.</a:t>
            </a:r>
          </a:p>
          <a:p>
            <a:pPr marL="0" lvl="0" indent="0">
              <a:spcBef>
                <a:spcPts val="600"/>
              </a:spcBef>
              <a:buSzPct val="150000"/>
            </a:pPr>
            <a:endParaRPr lang="en-US" sz="1600" dirty="0"/>
          </a:p>
        </p:txBody>
      </p:sp>
    </p:spTree>
    <p:extLst>
      <p:ext uri="{BB962C8B-B14F-4D97-AF65-F5344CB8AC3E}">
        <p14:creationId xmlns:p14="http://schemas.microsoft.com/office/powerpoint/2010/main" val="4207343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lvl="0"/>
            <a:r>
              <a:rPr lang="en-US" dirty="0">
                <a:solidFill>
                  <a:schemeClr val="tx1"/>
                </a:solidFill>
              </a:rPr>
              <a:t>Summary (2/2)</a:t>
            </a:r>
            <a:endParaRPr dirty="0">
              <a:solidFill>
                <a:schemeClr val="tx1"/>
              </a:solidFill>
            </a:endParaRPr>
          </a:p>
        </p:txBody>
      </p:sp>
      <p:sp>
        <p:nvSpPr>
          <p:cNvPr id="136" name="Google Shape;136;p21"/>
          <p:cNvSpPr txBox="1">
            <a:spLocks noGrp="1"/>
          </p:cNvSpPr>
          <p:nvPr>
            <p:ph type="subTitle" idx="1"/>
          </p:nvPr>
        </p:nvSpPr>
        <p:spPr>
          <a:xfrm>
            <a:off x="2244174" y="1847907"/>
            <a:ext cx="5985299"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Permissions are actions on resources on the platform.</a:t>
            </a:r>
          </a:p>
          <a:p>
            <a:pPr marL="285750" lvl="0" indent="-285750">
              <a:spcBef>
                <a:spcPts val="600"/>
              </a:spcBef>
              <a:buSzPct val="150000"/>
              <a:buFont typeface="Arial" panose="020B0604020202020204" pitchFamily="34" charset="0"/>
              <a:buChar char="•"/>
            </a:pPr>
            <a:r>
              <a:rPr lang="en-US" sz="1600" dirty="0"/>
              <a:t>Roles are collections of permissions that can be assigned to Users.</a:t>
            </a:r>
          </a:p>
          <a:p>
            <a:pPr marL="285750" lvl="0" indent="-285750">
              <a:spcBef>
                <a:spcPts val="600"/>
              </a:spcBef>
              <a:buSzPct val="150000"/>
              <a:buFont typeface="Arial" panose="020B0604020202020204" pitchFamily="34" charset="0"/>
              <a:buChar char="•"/>
            </a:pPr>
            <a:r>
              <a:rPr lang="en-US" sz="1600" dirty="0"/>
              <a:t>Roles come in three scopes: Regular (entire platform), Organization (within the context of an organization), and Site (within the context of a Site).</a:t>
            </a:r>
          </a:p>
          <a:p>
            <a:pPr marL="285750" lvl="0" indent="-285750">
              <a:spcBef>
                <a:spcPts val="600"/>
              </a:spcBef>
              <a:buSzPct val="150000"/>
              <a:buFont typeface="Arial" panose="020B0604020202020204" pitchFamily="34" charset="0"/>
              <a:buChar char="•"/>
            </a:pPr>
            <a:r>
              <a:rPr lang="en-US" sz="1600" dirty="0"/>
              <a:t>Each resource on the Site has an associated Permissions menu.</a:t>
            </a:r>
          </a:p>
          <a:p>
            <a:pPr marL="285750" lvl="0" indent="-285750">
              <a:spcBef>
                <a:spcPts val="600"/>
              </a:spcBef>
              <a:buSzPct val="150000"/>
              <a:buFont typeface="Arial" panose="020B0604020202020204" pitchFamily="34" charset="0"/>
              <a:buChar char="•"/>
            </a:pPr>
            <a:r>
              <a:rPr lang="en-US" sz="1600" dirty="0"/>
              <a:t>Site Teams are groups of Site Members that can be given additional permissions on specific resources on a Site.</a:t>
            </a:r>
          </a:p>
        </p:txBody>
      </p:sp>
    </p:spTree>
    <p:extLst>
      <p:ext uri="{BB962C8B-B14F-4D97-AF65-F5344CB8AC3E}">
        <p14:creationId xmlns:p14="http://schemas.microsoft.com/office/powerpoint/2010/main" val="249663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824957" y="1850900"/>
            <a:ext cx="5268003" cy="2115600"/>
          </a:xfrm>
          <a:prstGeom prst="rect">
            <a:avLst/>
          </a:prstGeom>
        </p:spPr>
        <p:txBody>
          <a:bodyPr spcFirstLastPara="1" wrap="square" lIns="0" tIns="91425" rIns="0" bIns="91425" anchor="t" anchorCtr="0">
            <a:noAutofit/>
          </a:bodyPr>
          <a:lstStyle/>
          <a:p>
            <a:pPr marL="0" lvl="0" indent="0">
              <a:spcBef>
                <a:spcPts val="600"/>
              </a:spcBef>
              <a:spcAft>
                <a:spcPts val="1600"/>
              </a:spcAft>
            </a:pPr>
            <a:r>
              <a:rPr lang="en-US" sz="1600" dirty="0">
                <a:solidFill>
                  <a:schemeClr val="accent2"/>
                </a:solidFill>
              </a:rPr>
              <a:t>Increase </a:t>
            </a:r>
            <a:r>
              <a:rPr lang="en-US" sz="1600" dirty="0">
                <a:solidFill>
                  <a:schemeClr val="tx1"/>
                </a:solidFill>
              </a:rPr>
              <a:t>the number of Users on the platform</a:t>
            </a:r>
          </a:p>
          <a:p>
            <a:pPr marL="0" lvl="0" indent="0">
              <a:spcBef>
                <a:spcPts val="600"/>
              </a:spcBef>
              <a:spcAft>
                <a:spcPts val="1600"/>
              </a:spcAft>
            </a:pPr>
            <a:r>
              <a:rPr lang="en-US" sz="1600" dirty="0">
                <a:solidFill>
                  <a:schemeClr val="accent2"/>
                </a:solidFill>
              </a:rPr>
              <a:t>Improve </a:t>
            </a:r>
            <a:r>
              <a:rPr lang="en-US" sz="1600" dirty="0">
                <a:solidFill>
                  <a:schemeClr val="tx1"/>
                </a:solidFill>
              </a:rPr>
              <a:t>the organizational structures of platform Users</a:t>
            </a:r>
          </a:p>
          <a:p>
            <a:pPr marL="0" lvl="0" indent="0">
              <a:spcBef>
                <a:spcPts val="600"/>
              </a:spcBef>
              <a:spcAft>
                <a:spcPts val="1600"/>
              </a:spcAft>
            </a:pPr>
            <a:r>
              <a:rPr lang="en-US" sz="1600" dirty="0">
                <a:solidFill>
                  <a:schemeClr val="accent3"/>
                </a:solidFill>
              </a:rPr>
              <a:t>Improve</a:t>
            </a:r>
            <a:r>
              <a:rPr lang="en-US" sz="1600" dirty="0">
                <a:solidFill>
                  <a:srgbClr val="FF0000"/>
                </a:solidFill>
              </a:rPr>
              <a:t> </a:t>
            </a:r>
            <a:r>
              <a:rPr lang="en-US" sz="1600" dirty="0">
                <a:solidFill>
                  <a:schemeClr val="tx1"/>
                </a:solidFill>
              </a:rPr>
              <a:t>User autonomy through the assignment of Roles</a:t>
            </a:r>
            <a:endParaRPr lang="en-US" sz="1600" dirty="0">
              <a:solidFill>
                <a:srgbClr val="FF0000"/>
              </a:solidFill>
            </a:endParaRPr>
          </a:p>
          <a:p>
            <a:pPr marL="0" lvl="0" indent="0">
              <a:spcBef>
                <a:spcPts val="600"/>
              </a:spcBef>
              <a:spcAft>
                <a:spcPts val="1600"/>
              </a:spcAft>
            </a:pPr>
            <a:r>
              <a:rPr lang="en-US" sz="1600" dirty="0">
                <a:solidFill>
                  <a:srgbClr val="FF0000"/>
                </a:solidFill>
              </a:rPr>
              <a:t>Reduce </a:t>
            </a:r>
            <a:r>
              <a:rPr lang="en-US" sz="1600" dirty="0">
                <a:solidFill>
                  <a:schemeClr val="tx1"/>
                </a:solidFill>
              </a:rPr>
              <a:t>User permissions to only include those relevant to the User’s position</a:t>
            </a:r>
          </a:p>
        </p:txBody>
      </p:sp>
      <p:sp>
        <p:nvSpPr>
          <p:cNvPr id="8" name="Google Shape;135;p21">
            <a:extLst>
              <a:ext uri="{FF2B5EF4-FFF2-40B4-BE49-F238E27FC236}">
                <a16:creationId xmlns:a16="http://schemas.microsoft.com/office/drawing/2014/main" id="{C75B7EF3-A259-1C4D-B1A2-90FDE18243F1}"/>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r>
              <a:rPr lang="en-US" dirty="0"/>
              <a:t>Relevant KPIs</a:t>
            </a:r>
            <a:endParaRPr lang="en-US" dirty="0">
              <a:solidFill>
                <a:schemeClr val="tx1"/>
              </a:solidFill>
            </a:endParaRPr>
          </a:p>
        </p:txBody>
      </p:sp>
      <p:pic>
        <p:nvPicPr>
          <p:cNvPr id="6" name="Picture 5" descr="A picture containing drawing&#10;&#10;Description automatically generated">
            <a:extLst>
              <a:ext uri="{FF2B5EF4-FFF2-40B4-BE49-F238E27FC236}">
                <a16:creationId xmlns:a16="http://schemas.microsoft.com/office/drawing/2014/main" id="{9A75E890-43A6-0446-82BF-AED87A21A16B}"/>
              </a:ext>
            </a:extLst>
          </p:cNvPr>
          <p:cNvPicPr>
            <a:picLocks noChangeAspect="1"/>
          </p:cNvPicPr>
          <p:nvPr/>
        </p:nvPicPr>
        <p:blipFill>
          <a:blip r:embed="rId3"/>
          <a:stretch>
            <a:fillRect/>
          </a:stretch>
        </p:blipFill>
        <p:spPr>
          <a:xfrm>
            <a:off x="2262812" y="1959669"/>
            <a:ext cx="420432" cy="42043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ACF0AA04-24CE-9743-BDD0-762EEE6DBE15}"/>
              </a:ext>
            </a:extLst>
          </p:cNvPr>
          <p:cNvPicPr>
            <a:picLocks noChangeAspect="1"/>
          </p:cNvPicPr>
          <p:nvPr/>
        </p:nvPicPr>
        <p:blipFill>
          <a:blip r:embed="rId3"/>
          <a:stretch>
            <a:fillRect/>
          </a:stretch>
        </p:blipFill>
        <p:spPr>
          <a:xfrm>
            <a:off x="2262812" y="2529124"/>
            <a:ext cx="420432" cy="42043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57A12F72-DA25-C74C-AE5F-C0915D8E6040}"/>
              </a:ext>
            </a:extLst>
          </p:cNvPr>
          <p:cNvPicPr>
            <a:picLocks noChangeAspect="1"/>
          </p:cNvPicPr>
          <p:nvPr/>
        </p:nvPicPr>
        <p:blipFill>
          <a:blip r:embed="rId3"/>
          <a:stretch>
            <a:fillRect/>
          </a:stretch>
        </p:blipFill>
        <p:spPr>
          <a:xfrm>
            <a:off x="2262812" y="3071352"/>
            <a:ext cx="420432" cy="42043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FED1938E-ADBA-0D46-9A8F-7FA92AAABDB2}"/>
              </a:ext>
            </a:extLst>
          </p:cNvPr>
          <p:cNvPicPr>
            <a:picLocks noChangeAspect="1"/>
          </p:cNvPicPr>
          <p:nvPr/>
        </p:nvPicPr>
        <p:blipFill>
          <a:blip r:embed="rId4"/>
          <a:stretch>
            <a:fillRect/>
          </a:stretch>
        </p:blipFill>
        <p:spPr>
          <a:xfrm>
            <a:off x="2262812" y="3640807"/>
            <a:ext cx="420433" cy="42043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For Further Reading</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For more information regarding this module’s topic, consult the documentation here:</a:t>
            </a:r>
          </a:p>
          <a:p>
            <a:pPr marL="742950" lvl="1" indent="-285750">
              <a:spcBef>
                <a:spcPts val="600"/>
              </a:spcBef>
            </a:pPr>
            <a:r>
              <a:rPr lang="en-US" sz="1600" dirty="0">
                <a:hlinkClick r:id="rId3"/>
              </a:rPr>
              <a:t>https://learn.liferay.com/dxp/latest/en/users-and-permissions.html</a:t>
            </a:r>
          </a:p>
          <a:p>
            <a:pPr marL="285750" indent="-285750">
              <a:spcBef>
                <a:spcPts val="600"/>
              </a:spcBef>
              <a:buSzPct val="150000"/>
              <a:buFont typeface="Arial" panose="020B0604020202020204" pitchFamily="34" charset="0"/>
              <a:buChar char="•"/>
            </a:pPr>
            <a:r>
              <a:rPr lang="en-US" dirty="0"/>
              <a:t>For general questions about using Liferay’s products, visit:</a:t>
            </a:r>
          </a:p>
          <a:p>
            <a:pPr marL="742950" lvl="1" indent="-285750">
              <a:spcBef>
                <a:spcPts val="600"/>
              </a:spcBef>
            </a:pPr>
            <a:r>
              <a:rPr lang="en-US" sz="1600" dirty="0">
                <a:hlinkClick r:id="rId4"/>
              </a:rPr>
              <a:t>https://learn.liferay.com/</a:t>
            </a:r>
            <a:r>
              <a:rPr lang="en-US" sz="1600" dirty="0"/>
              <a:t> </a:t>
            </a:r>
          </a:p>
        </p:txBody>
      </p:sp>
    </p:spTree>
    <p:extLst>
      <p:ext uri="{BB962C8B-B14F-4D97-AF65-F5344CB8AC3E}">
        <p14:creationId xmlns:p14="http://schemas.microsoft.com/office/powerpoint/2010/main" val="398512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Adding Users to Liferay DXP</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9269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lvl="0"/>
            <a:r>
              <a:rPr lang="en-US" dirty="0"/>
              <a:t>Adding Users to the Platform</a:t>
            </a:r>
            <a:endParaRPr dirty="0"/>
          </a:p>
        </p:txBody>
      </p:sp>
      <p:sp>
        <p:nvSpPr>
          <p:cNvPr id="105" name="Google Shape;105;p17"/>
          <p:cNvSpPr txBox="1">
            <a:spLocks noGrp="1"/>
          </p:cNvSpPr>
          <p:nvPr>
            <p:ph type="body" idx="1"/>
          </p:nvPr>
        </p:nvSpPr>
        <p:spPr>
          <a:xfrm>
            <a:off x="890953" y="1390464"/>
            <a:ext cx="7362094" cy="2197786"/>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There are several ways to add Users to the platform in Liferay DXP:</a:t>
            </a:r>
          </a:p>
          <a:p>
            <a:pPr marL="742950" lvl="1" indent="-285750" fontAlgn="ctr">
              <a:spcBef>
                <a:spcPts val="600"/>
              </a:spcBef>
              <a:buSzPct val="88000"/>
              <a:buFont typeface="Courier New" panose="02070309020205020404" pitchFamily="49" charset="0"/>
              <a:buChar char="o"/>
            </a:pPr>
            <a:r>
              <a:rPr lang="en-US" sz="1600" dirty="0"/>
              <a:t>Create new Users from the Administrator account</a:t>
            </a:r>
          </a:p>
          <a:p>
            <a:pPr marL="742950" lvl="1" indent="-285750" fontAlgn="ctr">
              <a:spcBef>
                <a:spcPts val="600"/>
              </a:spcBef>
              <a:buSzPct val="88000"/>
              <a:buFont typeface="Courier New" panose="02070309020205020404" pitchFamily="49" charset="0"/>
              <a:buChar char="o"/>
            </a:pPr>
            <a:r>
              <a:rPr lang="en-US" sz="1600" dirty="0"/>
              <a:t>Allow Users to register themselves</a:t>
            </a:r>
          </a:p>
          <a:p>
            <a:pPr marL="742950" lvl="1" indent="-285750" fontAlgn="ctr">
              <a:spcBef>
                <a:spcPts val="600"/>
              </a:spcBef>
              <a:buSzPct val="88000"/>
              <a:buFont typeface="Courier New" panose="02070309020205020404" pitchFamily="49" charset="0"/>
              <a:buChar char="o"/>
            </a:pPr>
            <a:r>
              <a:rPr lang="en-US" sz="1600" dirty="0"/>
              <a:t>Sync Users from an LDAP server</a:t>
            </a:r>
          </a:p>
        </p:txBody>
      </p:sp>
    </p:spTree>
    <p:extLst>
      <p:ext uri="{BB962C8B-B14F-4D97-AF65-F5344CB8AC3E}">
        <p14:creationId xmlns:p14="http://schemas.microsoft.com/office/powerpoint/2010/main" val="1361342566"/>
      </p:ext>
    </p:extLst>
  </p:cSld>
  <p:clrMapOvr>
    <a:masterClrMapping/>
  </p:clrMapOvr>
</p:sld>
</file>

<file path=ppt/theme/theme1.xml><?xml version="1.0" encoding="utf-8"?>
<a:theme xmlns:a="http://schemas.openxmlformats.org/drawingml/2006/main" name="LR BRAND">
  <a:themeElements>
    <a:clrScheme name="Simple Light">
      <a:dk1>
        <a:srgbClr val="09101D"/>
      </a:dk1>
      <a:lt1>
        <a:srgbClr val="FFFFFF"/>
      </a:lt1>
      <a:dk2>
        <a:srgbClr val="DADEE3"/>
      </a:dk2>
      <a:lt2>
        <a:srgbClr val="858C94"/>
      </a:lt2>
      <a:accent1>
        <a:srgbClr val="0B63CE"/>
      </a:accent1>
      <a:accent2>
        <a:srgbClr val="134194"/>
      </a:accent2>
      <a:accent3>
        <a:srgbClr val="2E5AAC"/>
      </a:accent3>
      <a:accent4>
        <a:srgbClr val="DA1414"/>
      </a:accent4>
      <a:accent5>
        <a:srgbClr val="287D3C"/>
      </a:accent5>
      <a:accent6>
        <a:srgbClr val="B95000"/>
      </a:accent6>
      <a:hlink>
        <a:srgbClr val="0B63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18169</TotalTime>
  <Words>5227</Words>
  <Application>Microsoft Macintosh PowerPoint</Application>
  <PresentationFormat>On-screen Show (16:9)</PresentationFormat>
  <Paragraphs>434</Paragraphs>
  <Slides>70</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Source Sans Pro</vt:lpstr>
      <vt:lpstr>Courier New</vt:lpstr>
      <vt:lpstr>Source Sans Pro Light</vt:lpstr>
      <vt:lpstr>Source Sans Pro SemiBold</vt:lpstr>
      <vt:lpstr>Source Serif Pro Semibold</vt:lpstr>
      <vt:lpstr>Wingdings</vt:lpstr>
      <vt:lpstr>Arial</vt:lpstr>
      <vt:lpstr>LR BRAND</vt:lpstr>
      <vt:lpstr>Add Users and Manage Permissions with Liferay DXP</vt:lpstr>
      <vt:lpstr>PowerPoint Presentation</vt:lpstr>
      <vt:lpstr>Exercise Prerequisites (1/2)</vt:lpstr>
      <vt:lpstr>Exercise Prerequisites (2/2)</vt:lpstr>
      <vt:lpstr>Intro to Use Case: The Mondego Group</vt:lpstr>
      <vt:lpstr>Intro to Use Case: The Mondego Group</vt:lpstr>
      <vt:lpstr>PowerPoint Presentation</vt:lpstr>
      <vt:lpstr>PowerPoint Presentation</vt:lpstr>
      <vt:lpstr>Adding Users to the Platform</vt:lpstr>
      <vt:lpstr>Importing and Authenticating Users</vt:lpstr>
      <vt:lpstr>LDAP Mapping</vt:lpstr>
      <vt:lpstr>Liferay DXP Authentication</vt:lpstr>
      <vt:lpstr>OAuth2 and SAML</vt:lpstr>
      <vt:lpstr>Use Case Example: Authenticating Mondego Users</vt:lpstr>
      <vt:lpstr>Knowledge Check</vt:lpstr>
      <vt:lpstr>Knowledge Check</vt:lpstr>
      <vt:lpstr>Exercise: Create New Users</vt:lpstr>
      <vt:lpstr>Create New Users Exercise Objectives</vt:lpstr>
      <vt:lpstr>Create New Users Exercise Steps (1/3)</vt:lpstr>
      <vt:lpstr>Create New Users Exercise Steps (2/3)</vt:lpstr>
      <vt:lpstr>Create New Users Exercise Steps (3/3)</vt:lpstr>
      <vt:lpstr>Create New Users Bonus Exercises</vt:lpstr>
      <vt:lpstr>PowerPoint Presentation</vt:lpstr>
      <vt:lpstr>Hierarchical Organizations in Liferay DXP</vt:lpstr>
      <vt:lpstr>Organization Sites</vt:lpstr>
      <vt:lpstr>User Groups in Liferay DXP</vt:lpstr>
      <vt:lpstr>User Group Sites</vt:lpstr>
      <vt:lpstr>Use Case Example: Mondego Organizations</vt:lpstr>
      <vt:lpstr>Knowledge Check</vt:lpstr>
      <vt:lpstr>Knowledge Check</vt:lpstr>
      <vt:lpstr>Exercise: Create an Organization Hierarchy</vt:lpstr>
      <vt:lpstr>Create an Organization Hierarchy Exercise Objectives</vt:lpstr>
      <vt:lpstr>Create an Organization Hierarchy Exercise Steps</vt:lpstr>
      <vt:lpstr>Create Sub-Organizations Bonus Exercise</vt:lpstr>
      <vt:lpstr>Exercise: Create and Manage User Groups</vt:lpstr>
      <vt:lpstr>Create and Manage a User Group Exercise Objectives</vt:lpstr>
      <vt:lpstr>Create and Manage a User Group Exercise Steps</vt:lpstr>
      <vt:lpstr>Create and Manage a User Group Bonus Exercises</vt:lpstr>
      <vt:lpstr>PowerPoint Presentation</vt:lpstr>
      <vt:lpstr>Controlling Access</vt:lpstr>
      <vt:lpstr>Liferay DXP’s Fine-Grained Permissions</vt:lpstr>
      <vt:lpstr>Using Roles to Group and Apply Permissions</vt:lpstr>
      <vt:lpstr>Creating Custom Roles</vt:lpstr>
      <vt:lpstr>Roles and Workflows</vt:lpstr>
      <vt:lpstr>Use Case Example: Mondego Roles</vt:lpstr>
      <vt:lpstr>Knowledge Check</vt:lpstr>
      <vt:lpstr>Knowledge Check</vt:lpstr>
      <vt:lpstr>Exercise: Customize the Site Content Reviewer Role</vt:lpstr>
      <vt:lpstr>Customize the Site Content Reviewer Role Exercise Objectives</vt:lpstr>
      <vt:lpstr>Customize Reviewer Role Exercise Steps</vt:lpstr>
      <vt:lpstr>Customize Reviewer Bonus Exercises</vt:lpstr>
      <vt:lpstr>Exercise: Create a Custom Site Role</vt:lpstr>
      <vt:lpstr>Create a Custom Site Role Exercise Objectives</vt:lpstr>
      <vt:lpstr>Create a Custom Site Role Exercise Steps (1/3)</vt:lpstr>
      <vt:lpstr>Create a Custom Site Role Exercise Steps (2/3)</vt:lpstr>
      <vt:lpstr>Create a Custom Site Role Exercise Steps (3/3)</vt:lpstr>
      <vt:lpstr>Create a Custom Site Role Bonus Exercises</vt:lpstr>
      <vt:lpstr>PowerPoint Presentation</vt:lpstr>
      <vt:lpstr>Resource Permissions Menu</vt:lpstr>
      <vt:lpstr>Site Teams</vt:lpstr>
      <vt:lpstr>Use Case Example: Mondego Investments Publications</vt:lpstr>
      <vt:lpstr>Knowledge Check</vt:lpstr>
      <vt:lpstr>Knowledge Check</vt:lpstr>
      <vt:lpstr>Exercise: Manage Teams and Community Permissions</vt:lpstr>
      <vt:lpstr>Manage Teams and Community Permissions Exercise Objectives</vt:lpstr>
      <vt:lpstr>Manage Teams and Community Permissions Exercise Steps</vt:lpstr>
      <vt:lpstr>Manage Teams and Community Permissions Bonus Exercises</vt:lpstr>
      <vt:lpstr>Summary (1/2)</vt:lpstr>
      <vt:lpstr>Summary (2/2)</vt:lpstr>
      <vt:lpstr>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Start Your Presentation</dc:title>
  <cp:lastModifiedBy>Emily Brokaw</cp:lastModifiedBy>
  <cp:revision>154</cp:revision>
  <dcterms:modified xsi:type="dcterms:W3CDTF">2022-02-17T20:32:59Z</dcterms:modified>
</cp:coreProperties>
</file>